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1" r:id="rId5"/>
    <p:sldId id="317" r:id="rId6"/>
    <p:sldId id="318" r:id="rId7"/>
    <p:sldId id="319" r:id="rId8"/>
    <p:sldId id="320" r:id="rId9"/>
    <p:sldId id="321" r:id="rId10"/>
    <p:sldId id="324" r:id="rId11"/>
    <p:sldId id="325" r:id="rId12"/>
    <p:sldId id="259" r:id="rId13"/>
    <p:sldId id="327" r:id="rId14"/>
    <p:sldId id="326" r:id="rId15"/>
    <p:sldId id="300" r:id="rId16"/>
    <p:sldId id="299" r:id="rId17"/>
    <p:sldId id="304" r:id="rId18"/>
    <p:sldId id="301" r:id="rId19"/>
    <p:sldId id="302" r:id="rId20"/>
    <p:sldId id="305" r:id="rId21"/>
    <p:sldId id="306" r:id="rId22"/>
    <p:sldId id="303" r:id="rId23"/>
    <p:sldId id="308" r:id="rId24"/>
    <p:sldId id="309" r:id="rId25"/>
    <p:sldId id="310" r:id="rId26"/>
    <p:sldId id="311" r:id="rId27"/>
    <p:sldId id="307" r:id="rId28"/>
    <p:sldId id="312" r:id="rId29"/>
    <p:sldId id="313" r:id="rId30"/>
    <p:sldId id="315" r:id="rId31"/>
    <p:sldId id="316" r:id="rId32"/>
    <p:sldId id="328" r:id="rId33"/>
    <p:sldId id="329" r:id="rId34"/>
  </p:sldIdLst>
  <p:sldSz cx="18288000" cy="10287000"/>
  <p:notesSz cx="6858000" cy="9144000"/>
  <p:embeddedFontLst>
    <p:embeddedFont>
      <p:font typeface="Montserrat" pitchFamily="2" charset="77"/>
      <p:regular r:id="rId35"/>
      <p:bold r:id="rId36"/>
      <p:italic r:id="rId37"/>
      <p:boldItalic r:id="rId38"/>
    </p:embeddedFont>
    <p:embeddedFont>
      <p:font typeface="Montserrat Bold" pitchFamily="2" charset="77"/>
      <p:regular r:id="rId39"/>
      <p:bold r:id="rId40"/>
    </p:embeddedFont>
    <p:embeddedFont>
      <p:font typeface="Montserrat Bold Italics" pitchFamily="2" charset="77"/>
      <p:regular r:id="rId41"/>
      <p:bold r:id="rId42"/>
      <p:italic r:id="rId43"/>
      <p:boldItalic r:id="rId44"/>
    </p:embeddedFont>
    <p:embeddedFont>
      <p:font typeface="Montserrat ExtraBold" pitchFamily="2" charset="77"/>
      <p:bold r:id="rId45"/>
      <p:italic r:id="rId46"/>
      <p:boldItalic r:id="rId47"/>
    </p:embeddedFont>
    <p:embeddedFont>
      <p:font typeface="Poppins Bold Italics" pitchFamily="2" charset="77"/>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autoAdjust="0"/>
    <p:restoredTop sz="94565" autoAdjust="0"/>
  </p:normalViewPr>
  <p:slideViewPr>
    <p:cSldViewPr>
      <p:cViewPr varScale="1">
        <p:scale>
          <a:sx n="75" d="100"/>
          <a:sy n="75" d="100"/>
        </p:scale>
        <p:origin x="176" y="8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5243485" y="271789"/>
            <a:ext cx="7801030" cy="1683812"/>
            <a:chOff x="0" y="0"/>
            <a:chExt cx="10401373" cy="2245083"/>
          </a:xfrm>
        </p:grpSpPr>
        <p:sp>
          <p:nvSpPr>
            <p:cNvPr id="4" name="Freeform 4"/>
            <p:cNvSpPr/>
            <p:nvPr/>
          </p:nvSpPr>
          <p:spPr>
            <a:xfrm>
              <a:off x="0" y="379389"/>
              <a:ext cx="3895248" cy="1204473"/>
            </a:xfrm>
            <a:custGeom>
              <a:avLst/>
              <a:gdLst/>
              <a:ahLst/>
              <a:cxnLst/>
              <a:rect l="l" t="t" r="r" b="b"/>
              <a:pathLst>
                <a:path w="3895248" h="1204473">
                  <a:moveTo>
                    <a:pt x="0" y="0"/>
                  </a:moveTo>
                  <a:lnTo>
                    <a:pt x="3895248" y="0"/>
                  </a:lnTo>
                  <a:lnTo>
                    <a:pt x="3895248" y="1204474"/>
                  </a:lnTo>
                  <a:lnTo>
                    <a:pt x="0" y="1204474"/>
                  </a:lnTo>
                  <a:lnTo>
                    <a:pt x="0" y="0"/>
                  </a:lnTo>
                  <a:close/>
                </a:path>
              </a:pathLst>
            </a:custGeom>
            <a:blipFill>
              <a:blip r:embed="rId4"/>
              <a:stretch>
                <a:fillRect t="-75370" r="-1364" b="-56415"/>
              </a:stretch>
            </a:blipFill>
          </p:spPr>
          <p:txBody>
            <a:bodyPr/>
            <a:lstStyle/>
            <a:p>
              <a:endParaRPr lang="en-GB"/>
            </a:p>
          </p:txBody>
        </p:sp>
        <p:sp>
          <p:nvSpPr>
            <p:cNvPr id="5" name="Freeform 5"/>
            <p:cNvSpPr/>
            <p:nvPr/>
          </p:nvSpPr>
          <p:spPr>
            <a:xfrm>
              <a:off x="4253623" y="0"/>
              <a:ext cx="2245083" cy="2245083"/>
            </a:xfrm>
            <a:custGeom>
              <a:avLst/>
              <a:gdLst/>
              <a:ahLst/>
              <a:cxnLst/>
              <a:rect l="l" t="t" r="r" b="b"/>
              <a:pathLst>
                <a:path w="2245083" h="2245083">
                  <a:moveTo>
                    <a:pt x="0" y="0"/>
                  </a:moveTo>
                  <a:lnTo>
                    <a:pt x="2245083" y="0"/>
                  </a:lnTo>
                  <a:lnTo>
                    <a:pt x="2245083" y="2245083"/>
                  </a:lnTo>
                  <a:lnTo>
                    <a:pt x="0" y="2245083"/>
                  </a:lnTo>
                  <a:lnTo>
                    <a:pt x="0" y="0"/>
                  </a:lnTo>
                  <a:close/>
                </a:path>
              </a:pathLst>
            </a:custGeom>
            <a:blipFill>
              <a:blip r:embed="rId5"/>
              <a:stretch>
                <a:fillRect/>
              </a:stretch>
            </a:blipFill>
          </p:spPr>
          <p:txBody>
            <a:bodyPr/>
            <a:lstStyle/>
            <a:p>
              <a:endParaRPr lang="en-GB"/>
            </a:p>
          </p:txBody>
        </p:sp>
        <p:sp>
          <p:nvSpPr>
            <p:cNvPr id="6" name="Freeform 6"/>
            <p:cNvSpPr/>
            <p:nvPr/>
          </p:nvSpPr>
          <p:spPr>
            <a:xfrm>
              <a:off x="6863968" y="8925"/>
              <a:ext cx="3537405" cy="1574938"/>
            </a:xfrm>
            <a:custGeom>
              <a:avLst/>
              <a:gdLst/>
              <a:ahLst/>
              <a:cxnLst/>
              <a:rect l="l" t="t" r="r" b="b"/>
              <a:pathLst>
                <a:path w="3537405" h="1574938">
                  <a:moveTo>
                    <a:pt x="0" y="0"/>
                  </a:moveTo>
                  <a:lnTo>
                    <a:pt x="3537405" y="0"/>
                  </a:lnTo>
                  <a:lnTo>
                    <a:pt x="3537405" y="1574938"/>
                  </a:lnTo>
                  <a:lnTo>
                    <a:pt x="0" y="1574938"/>
                  </a:lnTo>
                  <a:lnTo>
                    <a:pt x="0" y="0"/>
                  </a:lnTo>
                  <a:close/>
                </a:path>
              </a:pathLst>
            </a:custGeom>
            <a:blipFill>
              <a:blip r:embed="rId6"/>
              <a:stretch>
                <a:fillRect t="-14457" b="-3379"/>
              </a:stretch>
            </a:blipFill>
          </p:spPr>
          <p:txBody>
            <a:bodyPr/>
            <a:lstStyle/>
            <a:p>
              <a:endParaRPr lang="en-GB"/>
            </a:p>
          </p:txBody>
        </p:sp>
      </p:grpSp>
      <p:sp>
        <p:nvSpPr>
          <p:cNvPr id="7" name="Freeform 7"/>
          <p:cNvSpPr/>
          <p:nvPr/>
        </p:nvSpPr>
        <p:spPr>
          <a:xfrm rot="-5400000">
            <a:off x="14878023" y="9525"/>
            <a:ext cx="3400452" cy="3400452"/>
          </a:xfrm>
          <a:custGeom>
            <a:avLst/>
            <a:gdLst/>
            <a:ahLst/>
            <a:cxnLst/>
            <a:rect l="l" t="t" r="r" b="b"/>
            <a:pathLst>
              <a:path w="3400452" h="3400452">
                <a:moveTo>
                  <a:pt x="0" y="0"/>
                </a:moveTo>
                <a:lnTo>
                  <a:pt x="3400452" y="0"/>
                </a:lnTo>
                <a:lnTo>
                  <a:pt x="3400452" y="3400452"/>
                </a:lnTo>
                <a:lnTo>
                  <a:pt x="0" y="3400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p:cNvSpPr txBox="1"/>
          <p:nvPr/>
        </p:nvSpPr>
        <p:spPr>
          <a:xfrm>
            <a:off x="5486400" y="7476248"/>
            <a:ext cx="6457149" cy="1586203"/>
          </a:xfrm>
          <a:prstGeom prst="rect">
            <a:avLst/>
          </a:prstGeom>
        </p:spPr>
        <p:txBody>
          <a:bodyPr wrap="square" lIns="0" tIns="0" rIns="0" bIns="0" rtlCol="0" anchor="t">
            <a:spAutoFit/>
          </a:bodyPr>
          <a:lstStyle/>
          <a:p>
            <a:pPr algn="ctr">
              <a:lnSpc>
                <a:spcPts val="2517"/>
              </a:lnSpc>
            </a:pPr>
            <a:r>
              <a:rPr lang="en-US" sz="2467" b="1" i="1" dirty="0">
                <a:solidFill>
                  <a:srgbClr val="000000"/>
                </a:solidFill>
                <a:latin typeface="Montserrat Bold Italics"/>
                <a:ea typeface="Montserrat Bold Italics"/>
                <a:cs typeface="Montserrat Bold Italics"/>
                <a:sym typeface="Montserrat Bold Italics"/>
              </a:rPr>
              <a:t>GEORGE OMONDI PAUL</a:t>
            </a:r>
          </a:p>
          <a:p>
            <a:pPr algn="ctr">
              <a:lnSpc>
                <a:spcPts val="2517"/>
              </a:lnSpc>
            </a:pPr>
            <a:endParaRPr lang="en-US" sz="2467" b="1" i="1" dirty="0">
              <a:solidFill>
                <a:srgbClr val="000000"/>
              </a:solidFill>
              <a:latin typeface="Montserrat Bold Italics"/>
              <a:ea typeface="Montserrat Bold Italics"/>
              <a:cs typeface="Montserrat Bold Italics"/>
              <a:sym typeface="Montserrat Bold Italics"/>
            </a:endParaRPr>
          </a:p>
          <a:p>
            <a:pPr algn="ctr">
              <a:lnSpc>
                <a:spcPts val="2517"/>
              </a:lnSpc>
            </a:pPr>
            <a:r>
              <a:rPr lang="en-US" sz="2000" b="1" i="1" dirty="0">
                <a:solidFill>
                  <a:srgbClr val="000000"/>
                </a:solidFill>
                <a:latin typeface="Montserrat Bold Italics"/>
                <a:ea typeface="Montserrat Bold Italics"/>
                <a:cs typeface="Montserrat Bold Italics"/>
                <a:sym typeface="Montserrat Bold Italics"/>
              </a:rPr>
              <a:t>SENIOR RESEARCH FELLOW</a:t>
            </a:r>
          </a:p>
          <a:p>
            <a:pPr algn="ctr">
              <a:lnSpc>
                <a:spcPts val="2517"/>
              </a:lnSpc>
            </a:pPr>
            <a:r>
              <a:rPr lang="en-US" sz="2000" b="1" i="1" dirty="0">
                <a:solidFill>
                  <a:srgbClr val="000000"/>
                </a:solidFill>
                <a:latin typeface="Montserrat Bold Italics"/>
                <a:ea typeface="Montserrat Bold Italics"/>
                <a:cs typeface="Montserrat Bold Italics"/>
                <a:sym typeface="Montserrat Bold Italics"/>
              </a:rPr>
              <a:t>CENTER FOR EPIDEMIOLOGICAL MODELLING AND ANALYSIS</a:t>
            </a:r>
          </a:p>
        </p:txBody>
      </p:sp>
      <p:sp>
        <p:nvSpPr>
          <p:cNvPr id="9" name="TextBox 9"/>
          <p:cNvSpPr txBox="1"/>
          <p:nvPr/>
        </p:nvSpPr>
        <p:spPr>
          <a:xfrm>
            <a:off x="1700226" y="4162233"/>
            <a:ext cx="14272113" cy="2385268"/>
          </a:xfrm>
          <a:prstGeom prst="rect">
            <a:avLst/>
          </a:prstGeom>
        </p:spPr>
        <p:txBody>
          <a:bodyPr lIns="0" tIns="0" rIns="0" bIns="0" rtlCol="0" anchor="t">
            <a:spAutoFit/>
          </a:bodyPr>
          <a:lstStyle/>
          <a:p>
            <a:pPr algn="ctr">
              <a:lnSpc>
                <a:spcPts val="6225"/>
              </a:lnSpc>
            </a:pPr>
            <a:r>
              <a:rPr lang="en-US" sz="5400" dirty="0">
                <a:solidFill>
                  <a:srgbClr val="C00000"/>
                </a:solidFill>
                <a:latin typeface="Montserrat Bold" panose="00000800000000000000" charset="0"/>
              </a:rPr>
              <a:t>FUNDAMENTALS OF EPIDEMIOLOGY: Definitions, Principles &amp; Measures of Disease</a:t>
            </a:r>
            <a:r>
              <a:rPr lang="en-US" sz="5400" b="1" dirty="0">
                <a:solidFill>
                  <a:srgbClr val="C00000"/>
                </a:solidFill>
                <a:latin typeface="Montserrat Bold" panose="00000800000000000000" charset="0"/>
                <a:ea typeface="Montserrat Bold"/>
                <a:cs typeface="Montserrat Bold"/>
                <a:sym typeface="Montserrat Bold"/>
              </a:rPr>
              <a:t> </a:t>
            </a:r>
            <a:endParaRPr lang="en-US" sz="5400" i="1" dirty="0">
              <a:solidFill>
                <a:srgbClr val="C00000"/>
              </a:solidFill>
              <a:latin typeface="Montserrat Bold" panose="00000800000000000000" charset="0"/>
              <a:ea typeface="Montserrat Italics"/>
              <a:cs typeface="Montserrat Italics"/>
              <a:sym typeface="Montserrat Italics"/>
            </a:endParaRPr>
          </a:p>
        </p:txBody>
      </p:sp>
      <p:sp>
        <p:nvSpPr>
          <p:cNvPr id="10" name="Freeform 10"/>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6" name="Freeform 16"/>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8" name="Freeform 18"/>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0" name="Freeform 20"/>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2" name="Freeform 22"/>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4" name="Freeform 24"/>
          <p:cNvSpPr/>
          <p:nvPr/>
        </p:nvSpPr>
        <p:spPr>
          <a:xfrm rot="5400000">
            <a:off x="0" y="6896073"/>
            <a:ext cx="3400452" cy="3400452"/>
          </a:xfrm>
          <a:custGeom>
            <a:avLst/>
            <a:gdLst/>
            <a:ahLst/>
            <a:cxnLst/>
            <a:rect l="l" t="t" r="r" b="b"/>
            <a:pathLst>
              <a:path w="3400452" h="3400452">
                <a:moveTo>
                  <a:pt x="0" y="0"/>
                </a:moveTo>
                <a:lnTo>
                  <a:pt x="3400452" y="0"/>
                </a:lnTo>
                <a:lnTo>
                  <a:pt x="3400452" y="3400452"/>
                </a:lnTo>
                <a:lnTo>
                  <a:pt x="0" y="3400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5" name="Freeform 25"/>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27" name="TextBox 27"/>
          <p:cNvSpPr txBox="1"/>
          <p:nvPr/>
        </p:nvSpPr>
        <p:spPr>
          <a:xfrm>
            <a:off x="16303102" y="9651707"/>
            <a:ext cx="258350" cy="420693"/>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AF305-B072-9627-4C64-8EDEA8CAA3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C5FB42-1899-AEEB-4AC1-F1F07A17C8CA}"/>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1BFDF0C-3E9B-EB6B-46D3-5B00C791F0F5}"/>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CEF56215-641D-E232-B5AF-1990FD7F933B}"/>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3E2E96C8-22EB-3E79-3BDA-0F0448C0DA2B}"/>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F41BB874-9257-735E-FE43-9DF22F05655A}"/>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4189D0AC-E8D8-CDC9-4307-77B784B52421}"/>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5CEAB821-4C60-BC40-587B-AEA0E8C37693}"/>
              </a:ext>
            </a:extLst>
          </p:cNvPr>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Epidemiological Thinking – Uses and Approaches</a:t>
            </a:r>
          </a:p>
        </p:txBody>
      </p:sp>
      <p:sp>
        <p:nvSpPr>
          <p:cNvPr id="9" name="Freeform 9">
            <a:extLst>
              <a:ext uri="{FF2B5EF4-FFF2-40B4-BE49-F238E27FC236}">
                <a16:creationId xmlns:a16="http://schemas.microsoft.com/office/drawing/2014/main" id="{C8971DD2-1AB3-7111-6332-D2CE2174A818}"/>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4A20454A-B283-60B2-CF37-A2A0AA521247}"/>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56070F21-B195-2386-189F-C7B5F2FA5D3D}"/>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D5340132-7433-B5FA-D345-025B6376DD92}"/>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553A42A7-1DB0-7F8F-6837-118F29C04C76}"/>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AE5463E4-4F87-B97A-01F1-9B00F6F9D085}"/>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649A916F-FA27-FFC9-55C9-917B1D0FD3F8}"/>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BCC18063-7D58-9A3C-F8E0-EEA723A50931}"/>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436C255C-58C9-086A-3293-31AEE0F4313A}"/>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4C53E36F-FA74-1723-5B02-92F9729F9821}"/>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2F71350F-13BA-EA62-24EA-8DC451E15DDD}"/>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8F784275-7A0C-2CBE-18B2-F7485F448E78}"/>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38E365C9-AD74-796D-3E03-D5CAA37D8E3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561AEEF2-AFF6-53A3-0716-811930C037F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6ADB93D8-1A8B-3E37-92D6-D6688BEF88F4}"/>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25CA3999-680B-EB90-9EEE-E6E4B2BE8A04}"/>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A3BE4D1D-049B-915A-B4BE-6538798D68B1}"/>
              </a:ext>
            </a:extLst>
          </p:cNvPr>
          <p:cNvSpPr txBox="1"/>
          <p:nvPr/>
        </p:nvSpPr>
        <p:spPr>
          <a:xfrm>
            <a:off x="1874772" y="2926026"/>
            <a:ext cx="14170220" cy="7252242"/>
          </a:xfrm>
          <a:prstGeom prst="rect">
            <a:avLst/>
          </a:prstGeom>
        </p:spPr>
        <p:txBody>
          <a:bodyPr wrap="square" lIns="0" tIns="0" rIns="0" bIns="0" rtlCol="0" anchor="t">
            <a:spAutoFit/>
          </a:bodyPr>
          <a:lstStyle/>
          <a:p>
            <a:pPr algn="l">
              <a:lnSpc>
                <a:spcPct val="150000"/>
              </a:lnSpc>
            </a:pPr>
            <a:r>
              <a:rPr lang="en-US" sz="2800" b="1" i="1" dirty="0">
                <a:solidFill>
                  <a:srgbClr val="1D9BF0"/>
                </a:solidFill>
                <a:latin typeface="Montserrat" panose="00000500000000000000" pitchFamily="2" charset="0"/>
                <a:ea typeface="Montserrat Bold Italics"/>
                <a:cs typeface="Montserrat Bold Italics"/>
                <a:sym typeface="Montserrat Bold Italics"/>
              </a:rPr>
              <a:t>Uses of Epidemiology</a:t>
            </a:r>
          </a:p>
          <a:p>
            <a:pPr>
              <a:buFontTx/>
              <a:buNone/>
            </a:pPr>
            <a:r>
              <a:rPr lang="en-US" altLang="en-US" sz="2800" b="1" dirty="0">
                <a:latin typeface="Montserrat" panose="00000500000000000000" pitchFamily="2" charset="0"/>
              </a:rPr>
              <a:t>3. Acquisition of information on the ecology and natural history of disease</a:t>
            </a:r>
          </a:p>
          <a:p>
            <a:pPr>
              <a:buFontTx/>
              <a:buNone/>
            </a:pPr>
            <a:r>
              <a:rPr lang="en-US" altLang="en-US" sz="2800" b="1" dirty="0">
                <a:latin typeface="Montserrat" panose="00000500000000000000" pitchFamily="2" charset="0"/>
              </a:rPr>
              <a:t>Host: </a:t>
            </a:r>
            <a:r>
              <a:rPr lang="en-US" altLang="en-US" sz="2800" dirty="0">
                <a:latin typeface="Montserrat" panose="00000500000000000000" pitchFamily="2" charset="0"/>
              </a:rPr>
              <a:t>An animal that can become infected with an infectious agent</a:t>
            </a:r>
          </a:p>
          <a:p>
            <a:pPr>
              <a:buFontTx/>
              <a:buChar char="-"/>
            </a:pPr>
            <a:r>
              <a:rPr lang="en-US" altLang="en-US" sz="2800" dirty="0">
                <a:latin typeface="Montserrat" panose="00000500000000000000" pitchFamily="2" charset="0"/>
              </a:rPr>
              <a:t>Hosts and agents exist in communities that include other organisms, all of which live in specific environments/niches.</a:t>
            </a:r>
          </a:p>
          <a:p>
            <a:pPr>
              <a:buFontTx/>
              <a:buChar char="-"/>
            </a:pPr>
            <a:r>
              <a:rPr lang="en-US" altLang="en-US" sz="2800" dirty="0">
                <a:latin typeface="Montserrat" panose="00000500000000000000" pitchFamily="2" charset="0"/>
              </a:rPr>
              <a:t>The aggregate of all facts relating to animals and plants is their </a:t>
            </a:r>
            <a:r>
              <a:rPr lang="en-US" altLang="en-US" sz="2800" b="1" dirty="0">
                <a:latin typeface="Montserrat" panose="00000500000000000000" pitchFamily="2" charset="0"/>
              </a:rPr>
              <a:t>natural history</a:t>
            </a:r>
          </a:p>
          <a:p>
            <a:pPr>
              <a:buFontTx/>
              <a:buChar char="-"/>
            </a:pPr>
            <a:r>
              <a:rPr lang="en-US" altLang="en-US" sz="2800" dirty="0">
                <a:latin typeface="Montserrat" panose="00000500000000000000" pitchFamily="2" charset="0"/>
              </a:rPr>
              <a:t>Related communities and their environments are termed </a:t>
            </a:r>
            <a:r>
              <a:rPr lang="en-US" altLang="en-US" sz="2800" b="1" dirty="0">
                <a:latin typeface="Montserrat" panose="00000500000000000000" pitchFamily="2" charset="0"/>
              </a:rPr>
              <a:t>ecosystems</a:t>
            </a:r>
          </a:p>
          <a:p>
            <a:pPr>
              <a:buFontTx/>
              <a:buChar char="-"/>
            </a:pPr>
            <a:r>
              <a:rPr lang="en-US" altLang="en-US" sz="2800" dirty="0">
                <a:latin typeface="Montserrat" panose="00000500000000000000" pitchFamily="2" charset="0"/>
              </a:rPr>
              <a:t>The study of ecosystems is </a:t>
            </a:r>
            <a:r>
              <a:rPr lang="en-US" altLang="en-US" sz="2800" b="1" dirty="0">
                <a:latin typeface="Montserrat" panose="00000500000000000000" pitchFamily="2" charset="0"/>
              </a:rPr>
              <a:t>ecology.</a:t>
            </a:r>
          </a:p>
          <a:p>
            <a:pPr>
              <a:buFontTx/>
              <a:buChar char="-"/>
            </a:pPr>
            <a:r>
              <a:rPr lang="en-US" altLang="en-US" sz="2800" dirty="0">
                <a:latin typeface="Montserrat" panose="00000500000000000000" pitchFamily="2" charset="0"/>
              </a:rPr>
              <a:t>A comprehensive understanding of the natural history of infectious agents is possible only when they are studied in the context of their host’s ecosystems (</a:t>
            </a:r>
            <a:r>
              <a:rPr lang="en-US" altLang="en-US" sz="2800" b="1" dirty="0">
                <a:latin typeface="Montserrat" panose="00000500000000000000" pitchFamily="2" charset="0"/>
              </a:rPr>
              <a:t>Medical ecology</a:t>
            </a:r>
            <a:r>
              <a:rPr lang="en-US" altLang="en-US" sz="2800" dirty="0">
                <a:latin typeface="Montserrat" panose="00000500000000000000" pitchFamily="2" charset="0"/>
              </a:rPr>
              <a:t>)</a:t>
            </a:r>
          </a:p>
          <a:p>
            <a:pPr>
              <a:buFontTx/>
              <a:buChar char="-"/>
            </a:pPr>
            <a:r>
              <a:rPr lang="en-US" altLang="en-US" sz="2800" dirty="0" err="1">
                <a:latin typeface="Montserrat" panose="00000500000000000000" pitchFamily="2" charset="0"/>
              </a:rPr>
              <a:t>E.g</a:t>
            </a:r>
            <a:r>
              <a:rPr lang="en-US" altLang="en-US" sz="2800" dirty="0">
                <a:latin typeface="Montserrat" panose="00000500000000000000" pitchFamily="2" charset="0"/>
              </a:rPr>
              <a:t>,  helminth parasites during warm and humid seasons, fascioliasis in poorly drained areas, vector-borne diseases in wet seasons.  </a:t>
            </a:r>
          </a:p>
          <a:p>
            <a:pPr>
              <a:buFontTx/>
              <a:buChar char="-"/>
            </a:pPr>
            <a:endParaRPr lang="en-US" altLang="en-US" sz="2800" b="1" dirty="0">
              <a:latin typeface="Montserrat" panose="00000500000000000000" pitchFamily="2" charset="0"/>
            </a:endParaRPr>
          </a:p>
          <a:p>
            <a:pPr algn="l">
              <a:lnSpc>
                <a:spcPct val="150000"/>
              </a:lnSpc>
            </a:pPr>
            <a:endParaRPr lang="en-US" sz="2800" dirty="0">
              <a:solidFill>
                <a:srgbClr val="000000"/>
              </a:solidFill>
              <a:latin typeface="Montserrat" panose="00000500000000000000" pitchFamily="2" charset="0"/>
              <a:ea typeface="Montserrat"/>
              <a:cs typeface="Montserrat"/>
              <a:sym typeface="Montserrat"/>
            </a:endParaRPr>
          </a:p>
        </p:txBody>
      </p:sp>
      <p:sp>
        <p:nvSpPr>
          <p:cNvPr id="26" name="TextBox 26">
            <a:extLst>
              <a:ext uri="{FF2B5EF4-FFF2-40B4-BE49-F238E27FC236}">
                <a16:creationId xmlns:a16="http://schemas.microsoft.com/office/drawing/2014/main" id="{774AFC62-44F7-6DE1-436A-24DFB9ACA83F}"/>
              </a:ext>
            </a:extLst>
          </p:cNvPr>
          <p:cNvSpPr txBox="1"/>
          <p:nvPr/>
        </p:nvSpPr>
        <p:spPr>
          <a:xfrm>
            <a:off x="16265918" y="9683668"/>
            <a:ext cx="5742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10</a:t>
            </a:r>
          </a:p>
        </p:txBody>
      </p:sp>
    </p:spTree>
    <p:extLst>
      <p:ext uri="{BB962C8B-B14F-4D97-AF65-F5344CB8AC3E}">
        <p14:creationId xmlns:p14="http://schemas.microsoft.com/office/powerpoint/2010/main" val="157714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657CB-39E2-897B-51FD-E65D53D8D5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D66B8E-5B81-F20B-0867-589BC54DA8DF}"/>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7ED52851-C962-E6FF-2929-52744BBA7F5E}"/>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E22CEFF9-39D0-586A-F495-0B152712D3C9}"/>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A85654F0-E7A1-60AB-BDF5-E7BBC4498602}"/>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BB6AF2CC-8D5B-773A-36F8-AE125DAD624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2906E510-911B-1B62-1F6B-11D2129B5D0C}"/>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F3AFD20B-3EC3-D211-1242-AA9CC2A364B9}"/>
              </a:ext>
            </a:extLst>
          </p:cNvPr>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Epidemiological Thinking – Uses and Approaches</a:t>
            </a:r>
          </a:p>
        </p:txBody>
      </p:sp>
      <p:sp>
        <p:nvSpPr>
          <p:cNvPr id="9" name="Freeform 9">
            <a:extLst>
              <a:ext uri="{FF2B5EF4-FFF2-40B4-BE49-F238E27FC236}">
                <a16:creationId xmlns:a16="http://schemas.microsoft.com/office/drawing/2014/main" id="{7B67E4E0-5D4C-0714-5339-339BB71BBC32}"/>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88A6D346-E18F-03D0-086B-DBA564CC5BC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957BBA8F-610F-E7B9-A70A-9A0383B3AC83}"/>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73417B7B-1D3F-D4FB-7220-AD0DCB683DE9}"/>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D92C11D0-E4C1-4B5D-6B0A-2EEEF1A8C767}"/>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A8BBFA63-266E-0A47-C327-92B266C66006}"/>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D8A308CA-77D1-F845-B3C0-7EC05A002A4A}"/>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74E1F12A-0CD0-460D-E6AE-16AD46477DBB}"/>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91138FE7-FD8C-6E21-4E92-3EDBA4E603DF}"/>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DAA351CA-B4BB-65B7-EDE5-DC4447D301F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185FD340-F798-5C87-6814-23235C98F7BE}"/>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7E17328C-431F-A861-E7D0-8A821FCD9984}"/>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6270A08F-F439-076B-20B1-923000C72BA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B3A69107-DD0A-CCC8-EBB1-236493F3DBB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54E2554B-47FB-B448-F6D4-639B4A2F8C7E}"/>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F0D42178-9D9A-D171-F350-25CDD21B0628}"/>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CE9E2400-6E3D-38A5-D7DF-FDAB966B16FD}"/>
              </a:ext>
            </a:extLst>
          </p:cNvPr>
          <p:cNvSpPr txBox="1"/>
          <p:nvPr/>
        </p:nvSpPr>
        <p:spPr>
          <a:xfrm>
            <a:off x="1874772" y="2926026"/>
            <a:ext cx="14170220" cy="7683129"/>
          </a:xfrm>
          <a:prstGeom prst="rect">
            <a:avLst/>
          </a:prstGeom>
        </p:spPr>
        <p:txBody>
          <a:bodyPr wrap="square" lIns="0" tIns="0" rIns="0" bIns="0" rtlCol="0" anchor="t">
            <a:spAutoFit/>
          </a:bodyPr>
          <a:lstStyle/>
          <a:p>
            <a:pPr algn="l">
              <a:lnSpc>
                <a:spcPct val="150000"/>
              </a:lnSpc>
            </a:pPr>
            <a:r>
              <a:rPr lang="en-US" sz="2800" b="1" i="1" dirty="0">
                <a:solidFill>
                  <a:srgbClr val="1D9BF0"/>
                </a:solidFill>
                <a:latin typeface="Montserrat" panose="00000500000000000000" pitchFamily="2" charset="0"/>
                <a:ea typeface="Montserrat Bold Italics"/>
                <a:cs typeface="Montserrat Bold Italics"/>
                <a:sym typeface="Montserrat Bold Italics"/>
              </a:rPr>
              <a:t>Uses of Epidemiology</a:t>
            </a:r>
          </a:p>
          <a:p>
            <a:pPr>
              <a:buFontTx/>
              <a:buNone/>
            </a:pPr>
            <a:r>
              <a:rPr lang="en-US" altLang="en-US" sz="2800" b="1" dirty="0">
                <a:latin typeface="Montserrat" panose="00000500000000000000" pitchFamily="2" charset="0"/>
              </a:rPr>
              <a:t>4) Planning, monitoring, and assessment of disease control programs</a:t>
            </a:r>
          </a:p>
          <a:p>
            <a:pPr>
              <a:buFontTx/>
              <a:buChar char="-"/>
            </a:pPr>
            <a:r>
              <a:rPr lang="en-US" altLang="en-US" sz="2800" dirty="0">
                <a:latin typeface="Montserrat" panose="00000500000000000000" pitchFamily="2" charset="0"/>
              </a:rPr>
              <a:t>Institution of a program to control/eradicate disease in a population must be based on a knowledge of the amount of disease (</a:t>
            </a:r>
            <a:r>
              <a:rPr lang="en-US" altLang="en-US" sz="2800" b="1" dirty="0">
                <a:latin typeface="Montserrat" panose="00000500000000000000" pitchFamily="2" charset="0"/>
              </a:rPr>
              <a:t>Prevalence</a:t>
            </a:r>
            <a:r>
              <a:rPr lang="en-US" altLang="en-US" sz="2800" dirty="0">
                <a:latin typeface="Montserrat" panose="00000500000000000000" pitchFamily="2" charset="0"/>
              </a:rPr>
              <a:t>), factors associated with its occurrence (</a:t>
            </a:r>
            <a:r>
              <a:rPr lang="en-US" altLang="en-US" sz="2800" b="1" dirty="0">
                <a:latin typeface="Montserrat" panose="00000500000000000000" pitchFamily="2" charset="0"/>
              </a:rPr>
              <a:t>risk factors</a:t>
            </a:r>
            <a:r>
              <a:rPr lang="en-US" altLang="en-US" sz="2800" dirty="0">
                <a:latin typeface="Montserrat" panose="00000500000000000000" pitchFamily="2" charset="0"/>
              </a:rPr>
              <a:t>), facilities required to control the disease (</a:t>
            </a:r>
            <a:r>
              <a:rPr lang="en-US" altLang="en-US" sz="2800" b="1" dirty="0">
                <a:latin typeface="Montserrat" panose="00000500000000000000" pitchFamily="2" charset="0"/>
              </a:rPr>
              <a:t>infrastructure</a:t>
            </a:r>
            <a:r>
              <a:rPr lang="en-US" altLang="en-US" sz="2800" dirty="0">
                <a:latin typeface="Montserrat" panose="00000500000000000000" pitchFamily="2" charset="0"/>
              </a:rPr>
              <a:t>), and the costs and benefits involved.</a:t>
            </a:r>
          </a:p>
          <a:p>
            <a:pPr>
              <a:buFontTx/>
              <a:buChar char="-"/>
            </a:pPr>
            <a:r>
              <a:rPr lang="en-US" altLang="en-US" sz="2800" dirty="0">
                <a:latin typeface="Montserrat" panose="00000500000000000000" pitchFamily="2" charset="0"/>
              </a:rPr>
              <a:t>Epidemiological techniques employed include the routine collection of data on disease in the population (</a:t>
            </a:r>
            <a:r>
              <a:rPr lang="en-US" altLang="en-US" sz="2800" b="1" dirty="0">
                <a:latin typeface="Montserrat" panose="00000500000000000000" pitchFamily="2" charset="0"/>
              </a:rPr>
              <a:t>Monitoring </a:t>
            </a:r>
            <a:r>
              <a:rPr lang="en-US" altLang="en-US" sz="2800" dirty="0">
                <a:latin typeface="Montserrat" panose="00000500000000000000" pitchFamily="2" charset="0"/>
              </a:rPr>
              <a:t>and </a:t>
            </a:r>
            <a:r>
              <a:rPr lang="en-US" altLang="en-US" sz="2800" b="1" dirty="0">
                <a:latin typeface="Montserrat" panose="00000500000000000000" pitchFamily="2" charset="0"/>
              </a:rPr>
              <a:t>Surveillance</a:t>
            </a:r>
            <a:r>
              <a:rPr lang="en-US" altLang="en-US" sz="2800" dirty="0">
                <a:latin typeface="Montserrat" panose="00000500000000000000" pitchFamily="2" charset="0"/>
              </a:rPr>
              <a:t>) to decide if the various strategies are being successful.  </a:t>
            </a:r>
          </a:p>
          <a:p>
            <a:pPr>
              <a:buFontTx/>
              <a:buNone/>
            </a:pPr>
            <a:r>
              <a:rPr lang="en-US" altLang="en-US" sz="2800" b="1" dirty="0">
                <a:latin typeface="Montserrat" panose="00000500000000000000" pitchFamily="2" charset="0"/>
              </a:rPr>
              <a:t>5) Assessing the economic effects of a disease and of its control</a:t>
            </a:r>
          </a:p>
          <a:p>
            <a:pPr>
              <a:buFontTx/>
              <a:buChar char="-"/>
            </a:pPr>
            <a:r>
              <a:rPr lang="en-US" altLang="en-US" sz="2800" dirty="0">
                <a:latin typeface="Montserrat" panose="00000500000000000000" pitchFamily="2" charset="0"/>
              </a:rPr>
              <a:t>Cost of control of disease must be balanced against the economic loss attributable to the disease</a:t>
            </a:r>
          </a:p>
          <a:p>
            <a:pPr>
              <a:buFontTx/>
              <a:buChar char="-"/>
            </a:pPr>
            <a:r>
              <a:rPr lang="en-US" altLang="en-US" sz="2800" dirty="0">
                <a:latin typeface="Montserrat" panose="00000500000000000000" pitchFamily="2" charset="0"/>
              </a:rPr>
              <a:t>Economic analysis (cost/benefit analysis) is an essential part of modern planned animal health programs.</a:t>
            </a:r>
          </a:p>
          <a:p>
            <a:pPr>
              <a:buFontTx/>
              <a:buChar char="-"/>
            </a:pPr>
            <a:endParaRPr lang="en-US" altLang="en-US" sz="2800" dirty="0">
              <a:latin typeface="Montserrat" panose="00000500000000000000" pitchFamily="2" charset="0"/>
            </a:endParaRPr>
          </a:p>
          <a:p>
            <a:pPr>
              <a:buFontTx/>
              <a:buChar char="-"/>
            </a:pPr>
            <a:endParaRPr lang="en-US" altLang="en-US" sz="2800" b="1" dirty="0">
              <a:latin typeface="Montserrat" panose="00000500000000000000" pitchFamily="2" charset="0"/>
            </a:endParaRPr>
          </a:p>
          <a:p>
            <a:pPr algn="l">
              <a:lnSpc>
                <a:spcPct val="150000"/>
              </a:lnSpc>
            </a:pPr>
            <a:endParaRPr lang="en-US" sz="2800" dirty="0">
              <a:solidFill>
                <a:srgbClr val="000000"/>
              </a:solidFill>
              <a:latin typeface="Montserrat" panose="00000500000000000000" pitchFamily="2" charset="0"/>
              <a:ea typeface="Montserrat"/>
              <a:cs typeface="Montserrat"/>
              <a:sym typeface="Montserrat"/>
            </a:endParaRPr>
          </a:p>
        </p:txBody>
      </p:sp>
      <p:sp>
        <p:nvSpPr>
          <p:cNvPr id="26" name="TextBox 26">
            <a:extLst>
              <a:ext uri="{FF2B5EF4-FFF2-40B4-BE49-F238E27FC236}">
                <a16:creationId xmlns:a16="http://schemas.microsoft.com/office/drawing/2014/main" id="{7148AD93-D7FE-AC6C-12F2-77E7F0A50997}"/>
              </a:ext>
            </a:extLst>
          </p:cNvPr>
          <p:cNvSpPr txBox="1"/>
          <p:nvPr/>
        </p:nvSpPr>
        <p:spPr>
          <a:xfrm>
            <a:off x="16265918" y="9619723"/>
            <a:ext cx="381864" cy="428707"/>
          </a:xfrm>
          <a:prstGeom prst="rect">
            <a:avLst/>
          </a:prstGeom>
        </p:spPr>
        <p:txBody>
          <a:bodyPr wrap="square"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11</a:t>
            </a:r>
          </a:p>
        </p:txBody>
      </p:sp>
    </p:spTree>
    <p:extLst>
      <p:ext uri="{BB962C8B-B14F-4D97-AF65-F5344CB8AC3E}">
        <p14:creationId xmlns:p14="http://schemas.microsoft.com/office/powerpoint/2010/main" val="1764900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5727906" y="218055"/>
            <a:ext cx="6832187" cy="1491696"/>
            <a:chOff x="0" y="0"/>
            <a:chExt cx="9109583" cy="1988928"/>
          </a:xfrm>
        </p:grpSpPr>
        <p:sp>
          <p:nvSpPr>
            <p:cNvPr id="4" name="Freeform 4"/>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12</a:t>
            </a:r>
          </a:p>
        </p:txBody>
      </p:sp>
      <p:pic>
        <p:nvPicPr>
          <p:cNvPr id="28" name="Picture 27">
            <a:extLst>
              <a:ext uri="{FF2B5EF4-FFF2-40B4-BE49-F238E27FC236}">
                <a16:creationId xmlns:a16="http://schemas.microsoft.com/office/drawing/2014/main" id="{930055CD-E8C7-660B-298E-1E9FBD62B683}"/>
              </a:ext>
            </a:extLst>
          </p:cNvPr>
          <p:cNvPicPr>
            <a:picLocks noChangeAspect="1"/>
          </p:cNvPicPr>
          <p:nvPr/>
        </p:nvPicPr>
        <p:blipFill>
          <a:blip r:embed="rId12"/>
          <a:stretch>
            <a:fillRect/>
          </a:stretch>
        </p:blipFill>
        <p:spPr>
          <a:xfrm>
            <a:off x="4648200" y="1457855"/>
            <a:ext cx="8991600" cy="6492932"/>
          </a:xfrm>
          <a:prstGeom prst="rect">
            <a:avLst/>
          </a:prstGeom>
        </p:spPr>
      </p:pic>
      <p:pic>
        <p:nvPicPr>
          <p:cNvPr id="29" name="Picture 28">
            <a:extLst>
              <a:ext uri="{FF2B5EF4-FFF2-40B4-BE49-F238E27FC236}">
                <a16:creationId xmlns:a16="http://schemas.microsoft.com/office/drawing/2014/main" id="{25081EE4-AC08-5AB1-DABC-B237577032C6}"/>
              </a:ext>
            </a:extLst>
          </p:cNvPr>
          <p:cNvPicPr>
            <a:picLocks noChangeAspect="1"/>
          </p:cNvPicPr>
          <p:nvPr/>
        </p:nvPicPr>
        <p:blipFill>
          <a:blip r:embed="rId13"/>
          <a:stretch>
            <a:fillRect/>
          </a:stretch>
        </p:blipFill>
        <p:spPr>
          <a:xfrm>
            <a:off x="4865454" y="7948166"/>
            <a:ext cx="9269269" cy="1868701"/>
          </a:xfrm>
          <a:prstGeom prst="rect">
            <a:avLst/>
          </a:prstGeom>
        </p:spPr>
      </p:pic>
    </p:spTree>
    <p:extLst>
      <p:ext uri="{BB962C8B-B14F-4D97-AF65-F5344CB8AC3E}">
        <p14:creationId xmlns:p14="http://schemas.microsoft.com/office/powerpoint/2010/main" val="225660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66587-B3F7-DD9A-C2EA-7F0C6D93B1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914423-F3FF-1231-5123-8E2B7C35069D}"/>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44A65874-BD71-0A7C-77C3-2ED4DD853941}"/>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444B24DA-3FEA-A1A0-5A25-3B1EC0AC2A33}"/>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4E0B4AB6-398D-9012-ECFC-019A37834233}"/>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93521432-9B08-3227-0C0F-E44A517ABA60}"/>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9A09A610-B697-3828-DE7A-87213A5EE85D}"/>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E4F51405-B6A2-8DBE-C57A-5F3AB22CAD44}"/>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3E9FC1C7-DD4C-9394-D95E-FB57A12C747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8A22D972-A48E-17EA-EA68-78A26A39A141}"/>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17F845DA-18E8-8C3F-9E27-3C2FA62CA6D6}"/>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9C2F77AD-1637-F839-447C-21C43032F5E9}"/>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F094E6AB-540C-97A7-CF6A-A6B2B17F5B03}"/>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D83ABDDD-DF0C-E58A-0D0D-7AE2D56B158B}"/>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8DE3F3CE-4CFE-24DC-9E12-C57B1C9F0B07}"/>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08815422-1A1B-94C9-5223-19E9BA2E314B}"/>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11D5F655-46F9-884C-5BB4-543CBC50F711}"/>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6560AD81-16B9-A6EF-8395-98393CC30D69}"/>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024D2C26-A8C1-5B03-1E72-F8BC962876F1}"/>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6A435510-D00F-CE88-5973-940AA63A49CB}"/>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5A73EDC8-9BA3-5EC2-7100-771C2D8F86D4}"/>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02F736F2-4DBB-C879-FF39-36AD5AE4A992}"/>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57E6333D-93A0-B606-61AE-CC3A2B0A89C2}"/>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BE5E7DF1-1B39-BF85-F5E7-51FEEEBDF75A}"/>
              </a:ext>
            </a:extLst>
          </p:cNvPr>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13</a:t>
            </a:r>
          </a:p>
        </p:txBody>
      </p:sp>
      <p:pic>
        <p:nvPicPr>
          <p:cNvPr id="8" name="Picture 7">
            <a:extLst>
              <a:ext uri="{FF2B5EF4-FFF2-40B4-BE49-F238E27FC236}">
                <a16:creationId xmlns:a16="http://schemas.microsoft.com/office/drawing/2014/main" id="{39086DF7-0A08-6E46-7C96-36ABE3745EAA}"/>
              </a:ext>
            </a:extLst>
          </p:cNvPr>
          <p:cNvPicPr>
            <a:picLocks noChangeAspect="1"/>
          </p:cNvPicPr>
          <p:nvPr/>
        </p:nvPicPr>
        <p:blipFill>
          <a:blip r:embed="rId12"/>
          <a:stretch>
            <a:fillRect/>
          </a:stretch>
        </p:blipFill>
        <p:spPr>
          <a:xfrm>
            <a:off x="3747023" y="2324460"/>
            <a:ext cx="10527967" cy="6777379"/>
          </a:xfrm>
          <a:prstGeom prst="rect">
            <a:avLst/>
          </a:prstGeom>
        </p:spPr>
      </p:pic>
    </p:spTree>
    <p:extLst>
      <p:ext uri="{BB962C8B-B14F-4D97-AF65-F5344CB8AC3E}">
        <p14:creationId xmlns:p14="http://schemas.microsoft.com/office/powerpoint/2010/main" val="3545054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E7BA-8C5C-3AC9-2A5B-0562CDD064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91B0E6-1A1A-4200-CBD0-DE55AA3234EA}"/>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E6AE4C66-5202-E685-1D2A-50A91D0B07BB}"/>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A3E19468-0791-C209-00F3-87131E6E16DB}"/>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E0338668-8CDD-8941-FC68-73E833F2BA12}"/>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4D0209A8-4839-3419-C288-8AAAF2F1C0CB}"/>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3A69202E-11F3-F866-6384-96D9E5207ABB}"/>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4AE359E7-FE3A-78F7-72AC-EC804E7E1BCC}"/>
              </a:ext>
            </a:extLst>
          </p:cNvPr>
          <p:cNvSpPr txBox="1"/>
          <p:nvPr/>
        </p:nvSpPr>
        <p:spPr>
          <a:xfrm>
            <a:off x="3297662" y="2181733"/>
            <a:ext cx="11923201" cy="577081"/>
          </a:xfrm>
          <a:prstGeom prst="rect">
            <a:avLst/>
          </a:prstGeom>
        </p:spPr>
        <p:txBody>
          <a:bodyPr wrap="square"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Measures of Association</a:t>
            </a:r>
          </a:p>
        </p:txBody>
      </p:sp>
      <p:sp>
        <p:nvSpPr>
          <p:cNvPr id="9" name="Freeform 9">
            <a:extLst>
              <a:ext uri="{FF2B5EF4-FFF2-40B4-BE49-F238E27FC236}">
                <a16:creationId xmlns:a16="http://schemas.microsoft.com/office/drawing/2014/main" id="{32B6033D-4F2B-34C9-9217-800C243053D4}"/>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E0662758-109B-5997-6B0D-3558EE64A7CF}"/>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28B0ACDC-8A74-EF8E-DF53-5244A644DD5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54894EEB-30BC-B3E5-9260-91C04808D78D}"/>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DCADD3CF-DAD2-C248-7031-F4270F2980A7}"/>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8B012D97-635A-A137-FEB8-DDA8B7491FF2}"/>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19D37349-A26B-663D-D23F-DA45B70B0637}"/>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F83A7ED5-CAC4-F7AF-A87F-F3A150D6A1D2}"/>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A747022D-9550-235B-C87B-B5BE069BA440}"/>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A38BDE53-5875-EB3B-8615-0A27A5510DFE}"/>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A328C7DD-8367-4F27-4DAB-7838718FC1B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6EEFDA0F-A8E6-59B4-B305-90DF0675ABF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762800F5-8803-9574-8F23-EC681FCA1C4F}"/>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F5DA870E-94F7-FE6C-1A1C-E85003F55211}"/>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C2CF3C47-5793-9C05-5675-518AD834DB5B}"/>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485EB471-BAA5-023F-4FF2-1668061D1E04}"/>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7CCCEA29-F1F9-27A9-2E59-BC215CB37604}"/>
              </a:ext>
            </a:extLst>
          </p:cNvPr>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14</a:t>
            </a:r>
          </a:p>
        </p:txBody>
      </p:sp>
      <p:pic>
        <p:nvPicPr>
          <p:cNvPr id="27" name="Picture 26">
            <a:extLst>
              <a:ext uri="{FF2B5EF4-FFF2-40B4-BE49-F238E27FC236}">
                <a16:creationId xmlns:a16="http://schemas.microsoft.com/office/drawing/2014/main" id="{9C28E85E-D28D-5296-8977-595C19B09BC6}"/>
              </a:ext>
            </a:extLst>
          </p:cNvPr>
          <p:cNvPicPr>
            <a:picLocks noChangeAspect="1"/>
          </p:cNvPicPr>
          <p:nvPr/>
        </p:nvPicPr>
        <p:blipFill>
          <a:blip r:embed="rId12"/>
          <a:stretch>
            <a:fillRect/>
          </a:stretch>
        </p:blipFill>
        <p:spPr>
          <a:xfrm>
            <a:off x="5551599" y="3339153"/>
            <a:ext cx="7762104" cy="6280570"/>
          </a:xfrm>
          <a:prstGeom prst="rect">
            <a:avLst/>
          </a:prstGeom>
        </p:spPr>
      </p:pic>
    </p:spTree>
    <p:extLst>
      <p:ext uri="{BB962C8B-B14F-4D97-AF65-F5344CB8AC3E}">
        <p14:creationId xmlns:p14="http://schemas.microsoft.com/office/powerpoint/2010/main" val="2954416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8AF9B-AA79-2715-FD23-2B87D56B08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BB2213-5D0B-331B-343F-7323EFDC1002}"/>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7DC27847-1E46-91A6-6B3A-52137F689F49}"/>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35777273-421A-B2F6-2F58-5DD0C3418BF5}"/>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9E6E515B-6FF3-FA04-C73F-CFE5102DF3D5}"/>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ED54F30D-410A-8C2E-B9CA-9BE111A09704}"/>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B800A520-1312-D250-3466-6B5B12769648}"/>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AEE14F70-BC63-2CB6-F6A7-53AE042C8134}"/>
              </a:ext>
            </a:extLst>
          </p:cNvPr>
          <p:cNvSpPr txBox="1"/>
          <p:nvPr/>
        </p:nvSpPr>
        <p:spPr>
          <a:xfrm>
            <a:off x="3297662" y="2181733"/>
            <a:ext cx="11923201" cy="577081"/>
          </a:xfrm>
          <a:prstGeom prst="rect">
            <a:avLst/>
          </a:prstGeom>
        </p:spPr>
        <p:txBody>
          <a:bodyPr wrap="square"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Measures of Association</a:t>
            </a:r>
          </a:p>
        </p:txBody>
      </p:sp>
      <p:sp>
        <p:nvSpPr>
          <p:cNvPr id="9" name="Freeform 9">
            <a:extLst>
              <a:ext uri="{FF2B5EF4-FFF2-40B4-BE49-F238E27FC236}">
                <a16:creationId xmlns:a16="http://schemas.microsoft.com/office/drawing/2014/main" id="{B04113A6-2073-ED56-8D9A-B3E04DD14F36}"/>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DF26F48D-6C45-BDD8-D273-1FB0C3CC997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8BEFBEA6-115A-14AE-D2A2-360F160A7C9A}"/>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ED75C1F9-A51A-A1E5-B16B-4115CEAE2FC1}"/>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29CB5022-929C-81FB-502E-1F65B78E7D93}"/>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9FC14377-1799-0215-048C-4B38B4BD9B63}"/>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7BA57B20-7FB0-59D9-5B9F-BE05328D058D}"/>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FB89FACA-7F10-8737-385E-D0E3B4AD2567}"/>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BAE2BC15-5A29-B98D-B424-D344FAF94AE3}"/>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87D8DE17-8A90-573A-4419-0A87C026DF82}"/>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33AE3A06-86E4-3A52-D680-D71EF2817869}"/>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3F89B0F8-E2E9-1BE2-87FE-8686B685A34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F8A197B5-42E8-D80E-B428-EA44F93AD99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8DB488B0-17F3-0A55-4640-E9E6ADD2AEA5}"/>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ABD5F03D-5032-DC26-1DBB-F682412FA61D}"/>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5AFBD74C-FD3A-3E9C-8863-07F64B727EEF}"/>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0B14D499-0E80-F7B7-B6C0-F4CA6C1F75F8}"/>
              </a:ext>
            </a:extLst>
          </p:cNvPr>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15</a:t>
            </a:r>
          </a:p>
        </p:txBody>
      </p:sp>
      <p:pic>
        <p:nvPicPr>
          <p:cNvPr id="25" name="Picture 3">
            <a:extLst>
              <a:ext uri="{FF2B5EF4-FFF2-40B4-BE49-F238E27FC236}">
                <a16:creationId xmlns:a16="http://schemas.microsoft.com/office/drawing/2014/main" id="{76B2E5F1-7D77-17AE-D5E4-6DA742A66C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6763" y="1838884"/>
            <a:ext cx="10143487" cy="76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2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1C1C-158F-807A-1BA5-AF1BFC2256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628A5A-262A-B687-DFA3-34E5FBAF1703}"/>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0E842E0-FC77-AE64-64BD-1BBEFECCFC62}"/>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A6228D89-31A6-8FC2-B59B-06FBC4F412F3}"/>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96207BBB-EE6C-9B0D-3B6A-6FF68D6C9075}"/>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4384A2EF-BFA7-CC63-49E6-F078A3B2D7D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67A1D98C-E4CC-83E9-C065-C1618FE056DD}"/>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C44B5575-44E2-33F7-DCA0-8F87224FB1B1}"/>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130AFE36-B4D3-B157-7E8E-C8848178132C}"/>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71DC0D61-69AF-961E-9AEA-7F9F3A9CB5A5}"/>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023006C3-3D4B-6484-2C1F-A9EBCF8F709B}"/>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35C101B4-2FF2-B915-61F8-82C83825C0BB}"/>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5CDD9F74-DCCD-EE60-9611-45AD12A6E0EA}"/>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32921024-7E4C-FB92-804C-0A58287F10B9}"/>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46641369-73C9-6E92-5A3F-F3F2EE5AF036}"/>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4AB46FDB-08B8-780C-8BC6-DF76FCCD10D8}"/>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4FFFC5DB-5B3B-8C1A-8C14-61BD46EC6D0F}"/>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D4BF5D81-7851-3D3D-CF26-1DE92C46FA3B}"/>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03DCAF29-255A-A666-7C90-A46388459889}"/>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A9B07064-6BC0-99F0-6601-779091EA04A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9C036983-874F-2E07-48BF-BF1241B1FF3D}"/>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BA039138-B2B4-DF78-B63F-8E7624CB36E5}"/>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DE6A9E7B-1540-A5C9-851C-FA943686EA82}"/>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39C3228D-E622-14FF-476D-87B7150E8BBA}"/>
              </a:ext>
            </a:extLst>
          </p:cNvPr>
          <p:cNvSpPr txBox="1"/>
          <p:nvPr/>
        </p:nvSpPr>
        <p:spPr>
          <a:xfrm>
            <a:off x="1629605" y="3487206"/>
            <a:ext cx="13313824" cy="615553"/>
          </a:xfrm>
          <a:prstGeom prst="rect">
            <a:avLst/>
          </a:prstGeom>
        </p:spPr>
        <p:txBody>
          <a:bodyPr lIns="0" tIns="0" rIns="0" bIns="0" rtlCol="0" anchor="t">
            <a:spAutoFit/>
          </a:bodyPr>
          <a:lstStyle/>
          <a:p>
            <a:pPr algn="l">
              <a:lnSpc>
                <a:spcPts val="2447"/>
              </a:lnSpc>
            </a:pPr>
            <a:endParaRPr lang="en-US" sz="2399" dirty="0">
              <a:solidFill>
                <a:srgbClr val="000000"/>
              </a:solidFill>
              <a:latin typeface="Montserrat"/>
              <a:ea typeface="Montserrat"/>
              <a:cs typeface="Montserrat"/>
              <a:sym typeface="Montserrat"/>
            </a:endParaRPr>
          </a:p>
          <a:p>
            <a:pPr algn="l">
              <a:lnSpc>
                <a:spcPts val="2447"/>
              </a:lnSpc>
            </a:pPr>
            <a:endParaRPr lang="en-US" sz="2399" dirty="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F2D9A8C2-6F0C-F67C-E401-5277A012F904}"/>
              </a:ext>
            </a:extLst>
          </p:cNvPr>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16</a:t>
            </a:r>
          </a:p>
        </p:txBody>
      </p:sp>
      <p:sp>
        <p:nvSpPr>
          <p:cNvPr id="27" name="Content Placeholder 2">
            <a:extLst>
              <a:ext uri="{FF2B5EF4-FFF2-40B4-BE49-F238E27FC236}">
                <a16:creationId xmlns:a16="http://schemas.microsoft.com/office/drawing/2014/main" id="{B1CC9ECD-F38F-3FE1-2160-D07B909EF228}"/>
              </a:ext>
            </a:extLst>
          </p:cNvPr>
          <p:cNvSpPr txBox="1">
            <a:spLocks/>
          </p:cNvSpPr>
          <p:nvPr/>
        </p:nvSpPr>
        <p:spPr>
          <a:xfrm>
            <a:off x="2971800" y="2228467"/>
            <a:ext cx="12344400" cy="7315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defRPr/>
            </a:pPr>
            <a:r>
              <a:rPr lang="en-US" dirty="0">
                <a:latin typeface="Montserrat" panose="00000500000000000000" pitchFamily="2" charset="0"/>
                <a:cs typeface="Times New Roman" pitchFamily="18" charset="0"/>
              </a:rPr>
              <a:t>After establishing statistical significance, epidemiologists apply other measures of association that are independent of sample size:</a:t>
            </a:r>
          </a:p>
          <a:p>
            <a:pPr marL="685800" indent="-685800">
              <a:buFont typeface="Symbol" panose="05050102010706020507" pitchFamily="18" charset="2"/>
              <a:buAutoNum type="arabicParenR"/>
              <a:defRPr/>
            </a:pPr>
            <a:r>
              <a:rPr lang="en-US" b="1" dirty="0">
                <a:latin typeface="Montserrat" panose="00000500000000000000" pitchFamily="2" charset="0"/>
                <a:cs typeface="Times New Roman" pitchFamily="18" charset="0"/>
              </a:rPr>
              <a:t>Strength of the association </a:t>
            </a:r>
          </a:p>
          <a:p>
            <a:pPr marL="685800" indent="-685800">
              <a:buFont typeface="Symbol" panose="05050102010706020507" pitchFamily="18" charset="2"/>
              <a:buAutoNum type="arabicParenR"/>
              <a:defRPr/>
            </a:pPr>
            <a:r>
              <a:rPr lang="en-US" b="1" dirty="0">
                <a:latin typeface="Montserrat" panose="00000500000000000000" pitchFamily="2" charset="0"/>
                <a:cs typeface="Times New Roman" pitchFamily="18" charset="0"/>
              </a:rPr>
              <a:t>Effect of factor in exposed group</a:t>
            </a:r>
          </a:p>
          <a:p>
            <a:pPr marL="685800" indent="-685800">
              <a:buFont typeface="Symbol" panose="05050102010706020507" pitchFamily="18" charset="2"/>
              <a:buAutoNum type="arabicParenR"/>
              <a:defRPr/>
            </a:pPr>
            <a:r>
              <a:rPr lang="en-US" b="1" dirty="0">
                <a:latin typeface="Montserrat" panose="00000500000000000000" pitchFamily="2" charset="0"/>
                <a:cs typeface="Times New Roman" pitchFamily="18" charset="0"/>
              </a:rPr>
              <a:t>Effect of factor in the population</a:t>
            </a:r>
          </a:p>
          <a:p>
            <a:pPr marL="685800" indent="-685800">
              <a:buFont typeface="Arial" pitchFamily="34" charset="0"/>
              <a:buNone/>
              <a:defRPr/>
            </a:pPr>
            <a:endParaRPr lang="en-US" dirty="0">
              <a:latin typeface="Montserrat" panose="00000500000000000000" pitchFamily="2" charset="0"/>
              <a:cs typeface="Times New Roman" pitchFamily="18" charset="0"/>
            </a:endParaRPr>
          </a:p>
          <a:p>
            <a:pPr marL="685800" indent="-685800">
              <a:buFont typeface="Arial" pitchFamily="34" charset="0"/>
              <a:buNone/>
              <a:defRPr/>
            </a:pPr>
            <a:r>
              <a:rPr lang="en-US" dirty="0">
                <a:solidFill>
                  <a:srgbClr val="C00000"/>
                </a:solidFill>
                <a:latin typeface="Montserrat" panose="00000500000000000000" pitchFamily="2" charset="0"/>
                <a:cs typeface="Times New Roman" pitchFamily="18" charset="0"/>
              </a:rPr>
              <a:t>1) Strength of the association: </a:t>
            </a:r>
            <a:r>
              <a:rPr lang="en-US" dirty="0">
                <a:latin typeface="Montserrat" panose="00000500000000000000" pitchFamily="2" charset="0"/>
                <a:cs typeface="Times New Roman" pitchFamily="18" charset="0"/>
              </a:rPr>
              <a:t>A measure of the strength of association between exposure factor (F) and disease (D) is the relative risk (relative ratio, RR).</a:t>
            </a:r>
          </a:p>
          <a:p>
            <a:pPr marL="685800" indent="-685800">
              <a:buFont typeface="Arial" pitchFamily="34" charset="0"/>
              <a:buNone/>
              <a:defRPr/>
            </a:pPr>
            <a:r>
              <a:rPr lang="en-US" dirty="0">
                <a:latin typeface="Montserrat" panose="00000500000000000000" pitchFamily="2" charset="0"/>
                <a:cs typeface="Times New Roman" pitchFamily="18" charset="0"/>
              </a:rPr>
              <a:t>- RR = Rate of D in F+/Rate of disease in F-.= [a/(</a:t>
            </a:r>
            <a:r>
              <a:rPr lang="en-US" dirty="0" err="1">
                <a:latin typeface="Montserrat" panose="00000500000000000000" pitchFamily="2" charset="0"/>
                <a:cs typeface="Times New Roman" pitchFamily="18" charset="0"/>
              </a:rPr>
              <a:t>a+b</a:t>
            </a:r>
            <a:r>
              <a:rPr lang="en-US" dirty="0">
                <a:latin typeface="Montserrat" panose="00000500000000000000" pitchFamily="2" charset="0"/>
                <a:cs typeface="Times New Roman" pitchFamily="18" charset="0"/>
              </a:rPr>
              <a:t>)/c/(</a:t>
            </a:r>
            <a:r>
              <a:rPr lang="en-US" dirty="0" err="1">
                <a:latin typeface="Montserrat" panose="00000500000000000000" pitchFamily="2" charset="0"/>
                <a:cs typeface="Times New Roman" pitchFamily="18" charset="0"/>
              </a:rPr>
              <a:t>c+d</a:t>
            </a:r>
            <a:r>
              <a:rPr lang="en-US" dirty="0">
                <a:latin typeface="Montserrat" panose="00000500000000000000" pitchFamily="2" charset="0"/>
                <a:cs typeface="Times New Roman" pitchFamily="18" charset="0"/>
              </a:rPr>
              <a:t>)]</a:t>
            </a:r>
          </a:p>
          <a:p>
            <a:pPr marL="685800" indent="-685800">
              <a:buFont typeface="Arial" pitchFamily="34" charset="0"/>
              <a:buNone/>
              <a:defRPr/>
            </a:pPr>
            <a:r>
              <a:rPr lang="en-US" dirty="0">
                <a:latin typeface="Montserrat" panose="00000500000000000000" pitchFamily="2" charset="0"/>
                <a:cs typeface="Times New Roman" pitchFamily="18" charset="0"/>
              </a:rPr>
              <a:t>               = p(D+/F+ Vs p(D+/F-).</a:t>
            </a:r>
          </a:p>
          <a:p>
            <a:pPr marL="685800" indent="-685800">
              <a:buFont typeface="Arial" pitchFamily="34" charset="0"/>
              <a:buNone/>
              <a:defRPr/>
            </a:pPr>
            <a:endParaRPr lang="en-US" dirty="0">
              <a:latin typeface="Montserrat" panose="00000500000000000000" pitchFamily="2" charset="0"/>
              <a:cs typeface="Times New Roman" pitchFamily="18" charset="0"/>
            </a:endParaRPr>
          </a:p>
        </p:txBody>
      </p:sp>
    </p:spTree>
    <p:extLst>
      <p:ext uri="{BB962C8B-B14F-4D97-AF65-F5344CB8AC3E}">
        <p14:creationId xmlns:p14="http://schemas.microsoft.com/office/powerpoint/2010/main" val="93125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50F86-1008-2AB2-16BF-E83364BC57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BC8821-F009-2EF5-4B59-C8F1CD711389}"/>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5152F9E4-3540-901B-D46A-E61006DC287B}"/>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DE3C0A75-AB3D-C2A3-415C-A0FC7EACE188}"/>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F8FE577C-E328-5E13-4487-9AFE02E9620C}"/>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55F01293-44FA-9550-DF0A-76F05833787C}"/>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3D75B35B-157A-1BF2-97F2-59557A8C2A1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03C2D586-F1F0-2C70-A3AF-03395DD8F6FE}"/>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3D48603B-8F84-33D6-9906-9FB034D0654C}"/>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948DD443-7C30-58D6-A5CE-8E2CFE0C3BF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A5A9BAC0-043C-2107-976E-3BD1B1F4660C}"/>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C468D4BC-211A-A0D0-2579-DBA39E7F510A}"/>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7CBF1742-5F97-4FE3-B752-6FA7AFBF251B}"/>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6A37D867-6CAA-F57D-FE0C-EE2A9F60754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EFDDE7BE-1F89-98D6-C8F7-F7246694D6A5}"/>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02EC454D-5F0A-96D7-5D2F-FA1621206091}"/>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EF6867B7-E066-E4E7-69CD-6FB1735CCCC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B8091638-F677-A197-0D6D-AD7139350294}"/>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340D982B-2831-989C-5F52-9394C285D3C9}"/>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1D624373-8715-E00C-AC34-C4E01F79D0B1}"/>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E70A7E1D-1B54-097C-8E98-991E909BDD54}"/>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9BA90DBF-0C17-6624-B661-670C0BEC146A}"/>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F4D27CA1-53AF-0FD2-D0BF-714EC4738D41}"/>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7B760CFB-80E5-FE22-5C64-4A3757B6039C}"/>
              </a:ext>
            </a:extLst>
          </p:cNvPr>
          <p:cNvSpPr txBox="1"/>
          <p:nvPr/>
        </p:nvSpPr>
        <p:spPr>
          <a:xfrm>
            <a:off x="1629605" y="3487206"/>
            <a:ext cx="13313824" cy="615553"/>
          </a:xfrm>
          <a:prstGeom prst="rect">
            <a:avLst/>
          </a:prstGeom>
        </p:spPr>
        <p:txBody>
          <a:bodyPr lIns="0" tIns="0" rIns="0" bIns="0" rtlCol="0" anchor="t">
            <a:spAutoFit/>
          </a:bodyPr>
          <a:lstStyle/>
          <a:p>
            <a:pPr algn="l">
              <a:lnSpc>
                <a:spcPts val="2447"/>
              </a:lnSpc>
            </a:pPr>
            <a:endParaRPr lang="en-US" sz="2399" dirty="0">
              <a:solidFill>
                <a:srgbClr val="000000"/>
              </a:solidFill>
              <a:latin typeface="Montserrat"/>
              <a:ea typeface="Montserrat"/>
              <a:cs typeface="Montserrat"/>
              <a:sym typeface="Montserrat"/>
            </a:endParaRPr>
          </a:p>
          <a:p>
            <a:pPr algn="l">
              <a:lnSpc>
                <a:spcPts val="2447"/>
              </a:lnSpc>
            </a:pPr>
            <a:endParaRPr lang="en-US" sz="2399" dirty="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6B465E1F-362F-2D15-9399-C9F4DDD38C2E}"/>
              </a:ext>
            </a:extLst>
          </p:cNvPr>
          <p:cNvSpPr txBox="1"/>
          <p:nvPr/>
        </p:nvSpPr>
        <p:spPr>
          <a:xfrm>
            <a:off x="16265918" y="9619723"/>
            <a:ext cx="4218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17</a:t>
            </a:r>
          </a:p>
        </p:txBody>
      </p:sp>
      <p:sp>
        <p:nvSpPr>
          <p:cNvPr id="27" name="Content Placeholder 2">
            <a:extLst>
              <a:ext uri="{FF2B5EF4-FFF2-40B4-BE49-F238E27FC236}">
                <a16:creationId xmlns:a16="http://schemas.microsoft.com/office/drawing/2014/main" id="{8039CCE2-0063-2309-E0DD-8A0E1AFD3287}"/>
              </a:ext>
            </a:extLst>
          </p:cNvPr>
          <p:cNvSpPr txBox="1">
            <a:spLocks/>
          </p:cNvSpPr>
          <p:nvPr/>
        </p:nvSpPr>
        <p:spPr>
          <a:xfrm>
            <a:off x="2971800" y="2228467"/>
            <a:ext cx="12344400" cy="7315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Arial" pitchFamily="34" charset="0"/>
              <a:buNone/>
              <a:defRPr/>
            </a:pPr>
            <a:endParaRPr lang="en-US" dirty="0">
              <a:latin typeface="Montserrat" panose="00000500000000000000" pitchFamily="2" charset="0"/>
              <a:cs typeface="Times New Roman" pitchFamily="18" charset="0"/>
            </a:endParaRPr>
          </a:p>
        </p:txBody>
      </p:sp>
      <p:sp>
        <p:nvSpPr>
          <p:cNvPr id="8" name="Content Placeholder 2">
            <a:extLst>
              <a:ext uri="{FF2B5EF4-FFF2-40B4-BE49-F238E27FC236}">
                <a16:creationId xmlns:a16="http://schemas.microsoft.com/office/drawing/2014/main" id="{B3C568C2-C3E1-183B-A54F-C693477E6C9F}"/>
              </a:ext>
            </a:extLst>
          </p:cNvPr>
          <p:cNvSpPr txBox="1">
            <a:spLocks/>
          </p:cNvSpPr>
          <p:nvPr/>
        </p:nvSpPr>
        <p:spPr>
          <a:xfrm>
            <a:off x="2971800" y="2400300"/>
            <a:ext cx="12344400" cy="76581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Arial" pitchFamily="34" charset="0"/>
              <a:buNone/>
              <a:defRPr/>
            </a:pPr>
            <a:r>
              <a:rPr lang="en-US" dirty="0">
                <a:latin typeface="Montserrat" panose="00000500000000000000" pitchFamily="2" charset="0"/>
                <a:cs typeface="Times New Roman" pitchFamily="18" charset="0"/>
              </a:rPr>
              <a:t>-</a:t>
            </a:r>
            <a:r>
              <a:rPr lang="en-US" sz="3000" dirty="0">
                <a:latin typeface="Montserrat" panose="00000500000000000000" pitchFamily="2" charset="0"/>
                <a:cs typeface="Times New Roman" pitchFamily="18" charset="0"/>
              </a:rPr>
              <a:t>Can only be calculated for cohort and cross-sectional studies, but not for case-control studies, because the frequency of disease (p(D+)) is an arbitrary value determined by the number of cases and controls included in the study</a:t>
            </a:r>
          </a:p>
          <a:p>
            <a:pPr marL="685800" indent="-685800">
              <a:buFont typeface="Arial" pitchFamily="34" charset="0"/>
              <a:buNone/>
              <a:defRPr/>
            </a:pPr>
            <a:r>
              <a:rPr lang="en-US" sz="3000" dirty="0">
                <a:latin typeface="Montserrat" panose="00000500000000000000" pitchFamily="2" charset="0"/>
                <a:cs typeface="Times New Roman" pitchFamily="18" charset="0"/>
              </a:rPr>
              <a:t>RR &lt; 1, exposure is protective (</a:t>
            </a:r>
            <a:r>
              <a:rPr lang="en-US" sz="3000" dirty="0" err="1">
                <a:latin typeface="Montserrat" panose="00000500000000000000" pitchFamily="2" charset="0"/>
                <a:cs typeface="Times New Roman" pitchFamily="18" charset="0"/>
              </a:rPr>
              <a:t>e.g</a:t>
            </a:r>
            <a:r>
              <a:rPr lang="en-US" sz="3000" dirty="0">
                <a:latin typeface="Montserrat" panose="00000500000000000000" pitchFamily="2" charset="0"/>
                <a:cs typeface="Times New Roman" pitchFamily="18" charset="0"/>
              </a:rPr>
              <a:t>, vaccines; RR = 1, exposure has no effect; RR&gt; 1, exposure is positively associated with disease).</a:t>
            </a:r>
          </a:p>
          <a:p>
            <a:pPr marL="685800" indent="-685800">
              <a:buFont typeface="Arial" pitchFamily="34" charset="0"/>
              <a:buNone/>
              <a:defRPr/>
            </a:pPr>
            <a:r>
              <a:rPr lang="en-US" sz="3000" dirty="0">
                <a:latin typeface="Montserrat" panose="00000500000000000000" pitchFamily="2" charset="0"/>
                <a:cs typeface="Times New Roman" pitchFamily="18" charset="0"/>
              </a:rPr>
              <a:t>- For a case-control study, use the odds ratio (OR) as an estimate of RR.</a:t>
            </a:r>
          </a:p>
          <a:p>
            <a:pPr>
              <a:buFont typeface="Symbol" panose="05050102010706020507" pitchFamily="18" charset="2"/>
              <a:buNone/>
              <a:defRPr/>
            </a:pPr>
            <a:r>
              <a:rPr lang="en-US" sz="3000" dirty="0">
                <a:latin typeface="Montserrat" panose="00000500000000000000" pitchFamily="2" charset="0"/>
                <a:cs typeface="Times New Roman" pitchFamily="18" charset="0"/>
              </a:rPr>
              <a:t>-If D in the population is of low prevalence (&lt;5%) the OR is very close in magnitude to what RR would be if it could be calculated</a:t>
            </a:r>
          </a:p>
          <a:p>
            <a:pPr>
              <a:buFont typeface="Symbol" panose="05050102010706020507" pitchFamily="18" charset="2"/>
              <a:buNone/>
              <a:defRPr/>
            </a:pPr>
            <a:r>
              <a:rPr lang="en-US" sz="3000" dirty="0">
                <a:latin typeface="Montserrat" panose="00000500000000000000" pitchFamily="2" charset="0"/>
                <a:cs typeface="Times New Roman" pitchFamily="18" charset="0"/>
              </a:rPr>
              <a:t>-In such cases, a is relatively small and approximates </a:t>
            </a:r>
            <a:r>
              <a:rPr lang="en-US" sz="3000" dirty="0" err="1">
                <a:latin typeface="Montserrat" panose="00000500000000000000" pitchFamily="2" charset="0"/>
                <a:cs typeface="Times New Roman" pitchFamily="18" charset="0"/>
              </a:rPr>
              <a:t>a+b</a:t>
            </a:r>
            <a:r>
              <a:rPr lang="en-US" sz="3000" dirty="0">
                <a:latin typeface="Montserrat" panose="00000500000000000000" pitchFamily="2" charset="0"/>
                <a:cs typeface="Times New Roman" pitchFamily="18" charset="0"/>
              </a:rPr>
              <a:t>, thus a/</a:t>
            </a:r>
            <a:r>
              <a:rPr lang="en-US" sz="3000" dirty="0" err="1">
                <a:latin typeface="Montserrat" panose="00000500000000000000" pitchFamily="2" charset="0"/>
                <a:cs typeface="Times New Roman" pitchFamily="18" charset="0"/>
              </a:rPr>
              <a:t>a+b</a:t>
            </a:r>
            <a:r>
              <a:rPr lang="en-US" sz="3000" dirty="0">
                <a:latin typeface="Montserrat" panose="00000500000000000000" pitchFamily="2" charset="0"/>
                <a:cs typeface="Times New Roman" pitchFamily="18" charset="0"/>
              </a:rPr>
              <a:t> ~ a/b; also, c/</a:t>
            </a:r>
            <a:r>
              <a:rPr lang="en-US" sz="3000" dirty="0" err="1">
                <a:latin typeface="Montserrat" panose="00000500000000000000" pitchFamily="2" charset="0"/>
                <a:cs typeface="Times New Roman" pitchFamily="18" charset="0"/>
              </a:rPr>
              <a:t>c+d</a:t>
            </a:r>
            <a:r>
              <a:rPr lang="en-US" sz="3000" dirty="0">
                <a:latin typeface="Montserrat" panose="00000500000000000000" pitchFamily="2" charset="0"/>
                <a:cs typeface="Times New Roman" pitchFamily="18" charset="0"/>
              </a:rPr>
              <a:t> ~ c/d.</a:t>
            </a:r>
          </a:p>
          <a:p>
            <a:pPr>
              <a:buFont typeface="Symbol" panose="05050102010706020507" pitchFamily="18" charset="2"/>
              <a:buNone/>
              <a:defRPr/>
            </a:pPr>
            <a:r>
              <a:rPr lang="en-US" sz="3000" dirty="0">
                <a:latin typeface="Montserrat" panose="00000500000000000000" pitchFamily="2" charset="0"/>
                <a:cs typeface="Times New Roman" pitchFamily="18" charset="0"/>
              </a:rPr>
              <a:t>-RR (a/b)/(c/d) = ad/</a:t>
            </a:r>
            <a:r>
              <a:rPr lang="en-US" sz="3000" dirty="0" err="1">
                <a:latin typeface="Montserrat" panose="00000500000000000000" pitchFamily="2" charset="0"/>
                <a:cs typeface="Times New Roman" pitchFamily="18" charset="0"/>
              </a:rPr>
              <a:t>bc</a:t>
            </a:r>
            <a:r>
              <a:rPr lang="en-US" sz="3000" dirty="0">
                <a:latin typeface="Montserrat" panose="00000500000000000000" pitchFamily="2" charset="0"/>
                <a:cs typeface="Times New Roman" pitchFamily="18" charset="0"/>
              </a:rPr>
              <a:t> = OR</a:t>
            </a:r>
          </a:p>
          <a:p>
            <a:pPr>
              <a:buFont typeface="Wingdings" pitchFamily="2" charset="2"/>
              <a:buChar char="Ø"/>
              <a:defRPr/>
            </a:pPr>
            <a:endParaRPr lang="en-US" sz="3000" dirty="0">
              <a:latin typeface="Montserrat" panose="00000500000000000000" pitchFamily="2" charset="0"/>
              <a:cs typeface="Times New Roman" pitchFamily="18" charset="0"/>
            </a:endParaRPr>
          </a:p>
        </p:txBody>
      </p:sp>
    </p:spTree>
    <p:extLst>
      <p:ext uri="{BB962C8B-B14F-4D97-AF65-F5344CB8AC3E}">
        <p14:creationId xmlns:p14="http://schemas.microsoft.com/office/powerpoint/2010/main" val="422898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779B-E5A2-E127-C3E9-4B0A5FB200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F2B7E4-1E3C-E87D-768D-E38E9F710B0F}"/>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1B4AA9FF-0154-B1C4-3CF9-81FF6D2EFF3D}"/>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55436DB9-40BE-D8DD-09A6-102AA54FADA5}"/>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F92AA78F-28D4-70FD-5506-547921A29021}"/>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C9CCEF42-1E91-C880-1E4B-632A0520575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DD8E7CE9-C314-6FEB-6EB1-19E63BF1F77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184AF815-3FA0-6D53-9753-22B6069C2604}"/>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493F2D20-8738-641D-0F17-FD32AEAAB7E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D2E788A2-3645-8E9B-C4CB-6C4C2E068D6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9F56CA06-C702-7548-2DB7-4CF7D97B3D81}"/>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2CED9506-D8DE-E9AC-4D0C-9A8C9C8079F5}"/>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4DF94DEC-6AE3-D592-4D11-20362A3FC7EE}"/>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B7DC6A91-2160-A8FD-2EFC-2F9CB9C5155A}"/>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02B58147-31E1-36D4-B88A-5B7FE2BB71BB}"/>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EEF133C1-9C3D-797A-C7D2-6F067D5A3F27}"/>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C9D5C853-D32A-881C-CAAD-D0F6F1CA6B7F}"/>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15794231-8E55-876F-13CD-C391C04A54BC}"/>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ECCA43A7-F72D-BD70-DABE-5894C1FFF42B}"/>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B815F512-E5E1-CF52-D6F0-CBD8574AF9FA}"/>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3AA5301F-9163-0E04-13A4-91D9D02D404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3DF47DA4-907E-BF52-22A9-369C8B852CD3}"/>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64CEEE97-B166-00A8-A93B-C5D361319881}"/>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9C9F2CF1-7796-98F0-CAE6-86C1647F1319}"/>
              </a:ext>
            </a:extLst>
          </p:cNvPr>
          <p:cNvSpPr txBox="1"/>
          <p:nvPr/>
        </p:nvSpPr>
        <p:spPr>
          <a:xfrm>
            <a:off x="16265917" y="9619723"/>
            <a:ext cx="518241"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18</a:t>
            </a:r>
          </a:p>
        </p:txBody>
      </p:sp>
      <p:pic>
        <p:nvPicPr>
          <p:cNvPr id="27" name="Picture 26">
            <a:extLst>
              <a:ext uri="{FF2B5EF4-FFF2-40B4-BE49-F238E27FC236}">
                <a16:creationId xmlns:a16="http://schemas.microsoft.com/office/drawing/2014/main" id="{10A0D24E-2E73-D52C-3571-BA753DC13A66}"/>
              </a:ext>
            </a:extLst>
          </p:cNvPr>
          <p:cNvPicPr>
            <a:picLocks noChangeAspect="1"/>
          </p:cNvPicPr>
          <p:nvPr/>
        </p:nvPicPr>
        <p:blipFill>
          <a:blip r:embed="rId12"/>
          <a:stretch>
            <a:fillRect/>
          </a:stretch>
        </p:blipFill>
        <p:spPr>
          <a:xfrm>
            <a:off x="4854961" y="1810284"/>
            <a:ext cx="8949010" cy="8006584"/>
          </a:xfrm>
          <a:prstGeom prst="rect">
            <a:avLst/>
          </a:prstGeom>
        </p:spPr>
      </p:pic>
    </p:spTree>
    <p:extLst>
      <p:ext uri="{BB962C8B-B14F-4D97-AF65-F5344CB8AC3E}">
        <p14:creationId xmlns:p14="http://schemas.microsoft.com/office/powerpoint/2010/main" val="3507271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A4C2-784E-C412-A8D8-7257E48826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74DEEE-B2CF-2BD6-31BB-259A028C7290}"/>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508646AE-D06C-3B94-3ADB-D8A2ADBE42C2}"/>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BDC68A53-566C-2C74-FF4C-A21FA1137143}"/>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3B363B42-71B7-1AF0-70D4-B0FA8C206FB8}"/>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3FAEFFE3-FBD5-5A78-B79A-0F3C7297AD0B}"/>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A3A49576-47A6-9141-FA11-3B957F0A8DC1}"/>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6B41B203-E393-E37A-388F-FE51069F285B}"/>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4B3CE894-EF64-761D-137A-EA67BA0004E7}"/>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406FFAEF-6731-1A1E-BEEC-80F69F746F92}"/>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A95922AD-2C3C-D810-06E5-2A824C3D9099}"/>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B53AFD2D-292E-891E-D500-8A6482D6CC3B}"/>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021F41B8-7EAC-D3AE-B9BE-36701452A454}"/>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2C1BDEFE-A78E-0EA2-7365-6A3D0977ED77}"/>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44F662CB-AD1B-37D9-5B96-C1F261945D45}"/>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A6B14A2B-892E-4AF9-A35D-A4E9F222E11D}"/>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21D65AF0-D904-54A1-9439-323017262834}"/>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618FB389-9308-2FE2-7AEF-5E0135C59AA0}"/>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6207A4CD-D00D-F476-6FC9-06BD40BD9D8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0B6A7831-9DDB-83A0-89E5-821B13C4A539}"/>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17A3CB3F-9C20-20B7-9060-27AA5689D8C8}"/>
              </a:ext>
            </a:extLst>
          </p:cNvPr>
          <p:cNvSpPr/>
          <p:nvPr/>
        </p:nvSpPr>
        <p:spPr>
          <a:xfrm rot="-10800000" flipH="1" flipV="1">
            <a:off x="10236533"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3626E385-5BC6-9A1A-22AE-AC613CDBBF17}"/>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8310E12F-D966-A48F-100A-0240B7E34139}"/>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3CEC2916-66E1-AA71-764B-91E5071666D4}"/>
              </a:ext>
            </a:extLst>
          </p:cNvPr>
          <p:cNvSpPr txBox="1"/>
          <p:nvPr/>
        </p:nvSpPr>
        <p:spPr>
          <a:xfrm>
            <a:off x="16265917" y="9619723"/>
            <a:ext cx="519921"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19</a:t>
            </a:r>
          </a:p>
        </p:txBody>
      </p:sp>
      <p:pic>
        <p:nvPicPr>
          <p:cNvPr id="27" name="Picture 26">
            <a:extLst>
              <a:ext uri="{FF2B5EF4-FFF2-40B4-BE49-F238E27FC236}">
                <a16:creationId xmlns:a16="http://schemas.microsoft.com/office/drawing/2014/main" id="{D9D150CC-85DC-8198-9D03-807446DC19E7}"/>
              </a:ext>
            </a:extLst>
          </p:cNvPr>
          <p:cNvPicPr>
            <a:picLocks noChangeAspect="1"/>
          </p:cNvPicPr>
          <p:nvPr/>
        </p:nvPicPr>
        <p:blipFill>
          <a:blip r:embed="rId12"/>
          <a:stretch>
            <a:fillRect/>
          </a:stretch>
        </p:blipFill>
        <p:spPr>
          <a:xfrm>
            <a:off x="5943600" y="2487088"/>
            <a:ext cx="7533936" cy="7492804"/>
          </a:xfrm>
          <a:prstGeom prst="rect">
            <a:avLst/>
          </a:prstGeom>
        </p:spPr>
      </p:pic>
    </p:spTree>
    <p:extLst>
      <p:ext uri="{BB962C8B-B14F-4D97-AF65-F5344CB8AC3E}">
        <p14:creationId xmlns:p14="http://schemas.microsoft.com/office/powerpoint/2010/main" val="85200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5727906" y="218055"/>
            <a:ext cx="6832187" cy="1491696"/>
            <a:chOff x="0" y="0"/>
            <a:chExt cx="9109583" cy="1988928"/>
          </a:xfrm>
        </p:grpSpPr>
        <p:sp>
          <p:nvSpPr>
            <p:cNvPr id="4" name="Freeform 4"/>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Epidemiological Thinking – Motivating Example</a:t>
            </a:r>
          </a:p>
        </p:txBody>
      </p:sp>
      <p:sp>
        <p:nvSpPr>
          <p:cNvPr id="9" name="Freeform 9"/>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p:cNvSpPr txBox="1"/>
          <p:nvPr/>
        </p:nvSpPr>
        <p:spPr>
          <a:xfrm>
            <a:off x="1629605" y="3487206"/>
            <a:ext cx="13313824" cy="5660460"/>
          </a:xfrm>
          <a:prstGeom prst="rect">
            <a:avLst/>
          </a:prstGeom>
        </p:spPr>
        <p:txBody>
          <a:bodyPr lIns="0" tIns="0" rIns="0" bIns="0" rtlCol="0" anchor="t">
            <a:spAutoFit/>
          </a:bodyPr>
          <a:lstStyle/>
          <a:p>
            <a:pPr algn="l">
              <a:lnSpc>
                <a:spcPct val="150000"/>
              </a:lnSpc>
            </a:pPr>
            <a:r>
              <a:rPr lang="en-US" sz="3200" b="1" i="1" dirty="0">
                <a:solidFill>
                  <a:srgbClr val="1D9BF0"/>
                </a:solidFill>
                <a:latin typeface="Montserrat Bold Italics"/>
                <a:ea typeface="Montserrat Bold Italics"/>
                <a:cs typeface="Montserrat Bold Italics"/>
                <a:sym typeface="Montserrat Bold Italics"/>
              </a:rPr>
              <a:t>Understanding Disease in Populations</a:t>
            </a:r>
            <a:endParaRPr lang="en-US" sz="3200" dirty="0">
              <a:solidFill>
                <a:srgbClr val="000000"/>
              </a:solidFill>
              <a:latin typeface="Montserrat"/>
              <a:ea typeface="Montserrat"/>
              <a:cs typeface="Montserrat"/>
              <a:sym typeface="Montserrat"/>
            </a:endParaRPr>
          </a:p>
          <a:p>
            <a:pPr marL="342900" indent="-342900" algn="l">
              <a:lnSpc>
                <a:spcPct val="150000"/>
              </a:lnSpc>
              <a:buFont typeface="Wingdings" panose="05000000000000000000" pitchFamily="2" charset="2"/>
              <a:buChar char="q"/>
            </a:pPr>
            <a:r>
              <a:rPr lang="en-US" sz="2399" b="1" dirty="0">
                <a:solidFill>
                  <a:srgbClr val="000000"/>
                </a:solidFill>
                <a:latin typeface="Montserrat"/>
                <a:ea typeface="Montserrat"/>
                <a:cs typeface="Montserrat"/>
                <a:sym typeface="Montserrat"/>
              </a:rPr>
              <a:t>Key Measures in Action</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Prevalence: </a:t>
            </a:r>
            <a:r>
              <a:rPr lang="en-US" sz="2399" dirty="0">
                <a:solidFill>
                  <a:srgbClr val="000000"/>
                </a:solidFill>
                <a:latin typeface="Montserrat"/>
                <a:ea typeface="Montserrat"/>
                <a:cs typeface="Montserrat"/>
                <a:sym typeface="Montserrat"/>
              </a:rPr>
              <a:t>247 million malaria cases globally in 2021.</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Incidence: </a:t>
            </a:r>
            <a:r>
              <a:rPr lang="en-US" sz="2399" dirty="0">
                <a:solidFill>
                  <a:srgbClr val="000000"/>
                </a:solidFill>
                <a:latin typeface="Montserrat"/>
                <a:ea typeface="Montserrat"/>
                <a:cs typeface="Montserrat"/>
                <a:sym typeface="Montserrat"/>
              </a:rPr>
              <a:t>~619,000 deaths annually; highest rates in Sub-Saharan Africa.</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Risk Ratio: </a:t>
            </a:r>
            <a:r>
              <a:rPr lang="en-US" sz="2399" dirty="0">
                <a:solidFill>
                  <a:srgbClr val="000000"/>
                </a:solidFill>
                <a:latin typeface="Montserrat"/>
                <a:ea typeface="Montserrat"/>
                <a:cs typeface="Montserrat"/>
                <a:sym typeface="Montserrat"/>
              </a:rPr>
              <a:t>Children &lt;5 years are 4x more likely to die from malaria than adults.</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Odds Ratio: </a:t>
            </a:r>
            <a:r>
              <a:rPr lang="en-US" sz="2399" dirty="0">
                <a:solidFill>
                  <a:srgbClr val="000000"/>
                </a:solidFill>
                <a:latin typeface="Montserrat"/>
                <a:ea typeface="Montserrat"/>
                <a:cs typeface="Montserrat"/>
                <a:sym typeface="Montserrat"/>
              </a:rPr>
              <a:t>Bed net use reduces malaria odds by 50-70%.</a:t>
            </a:r>
          </a:p>
          <a:p>
            <a:pPr marL="342900" indent="-342900">
              <a:lnSpc>
                <a:spcPct val="150000"/>
              </a:lnSpc>
              <a:buFont typeface="Wingdings" panose="05000000000000000000" pitchFamily="2" charset="2"/>
              <a:buChar char="q"/>
            </a:pPr>
            <a:r>
              <a:rPr lang="en-US" sz="2399" dirty="0">
                <a:solidFill>
                  <a:srgbClr val="000000"/>
                </a:solidFill>
                <a:latin typeface="Montserrat"/>
                <a:ea typeface="Montserrat"/>
                <a:cs typeface="Montserrat"/>
                <a:sym typeface="Montserrat"/>
              </a:rPr>
              <a:t> </a:t>
            </a:r>
            <a:r>
              <a:rPr lang="en-US" sz="2399" b="1" dirty="0">
                <a:solidFill>
                  <a:srgbClr val="000000"/>
                </a:solidFill>
                <a:latin typeface="Montserrat"/>
                <a:ea typeface="Montserrat"/>
                <a:cs typeface="Montserrat"/>
                <a:sym typeface="Montserrat"/>
              </a:rPr>
              <a:t>Population Perspective</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Individual focus: </a:t>
            </a:r>
            <a:r>
              <a:rPr lang="en-US" sz="2399" dirty="0">
                <a:solidFill>
                  <a:srgbClr val="000000"/>
                </a:solidFill>
                <a:latin typeface="Montserrat"/>
                <a:ea typeface="Montserrat"/>
                <a:cs typeface="Montserrat"/>
                <a:sym typeface="Montserrat"/>
              </a:rPr>
              <a:t>"Does this person have malaria?“</a:t>
            </a:r>
          </a:p>
          <a:p>
            <a:pPr marL="800100" lvl="1" indent="-342900">
              <a:lnSpc>
                <a:spcPct val="150000"/>
              </a:lnSpc>
              <a:buFont typeface="Wingdings" panose="05000000000000000000" pitchFamily="2" charset="2"/>
              <a:buChar char="§"/>
            </a:pPr>
            <a:r>
              <a:rPr lang="en-US" sz="2399" b="1" dirty="0">
                <a:solidFill>
                  <a:srgbClr val="000000"/>
                </a:solidFill>
                <a:latin typeface="Montserrat"/>
                <a:ea typeface="Montserrat"/>
                <a:cs typeface="Montserrat"/>
                <a:sym typeface="Montserrat"/>
              </a:rPr>
              <a:t>Epidemiological focus: </a:t>
            </a:r>
            <a:r>
              <a:rPr lang="en-US" sz="2399" dirty="0">
                <a:solidFill>
                  <a:srgbClr val="000000"/>
                </a:solidFill>
                <a:latin typeface="Montserrat"/>
                <a:ea typeface="Montserrat"/>
                <a:cs typeface="Montserrat"/>
                <a:sym typeface="Montserrat"/>
              </a:rPr>
              <a:t>"Why do certain populations have higher malaria burden? What patterns emerge across time, place, and person?"</a:t>
            </a:r>
          </a:p>
        </p:txBody>
      </p:sp>
      <p:sp>
        <p:nvSpPr>
          <p:cNvPr id="26" name="TextBox 26"/>
          <p:cNvSpPr txBox="1"/>
          <p:nvPr/>
        </p:nvSpPr>
        <p:spPr>
          <a:xfrm>
            <a:off x="16265918" y="9619723"/>
            <a:ext cx="258350" cy="420693"/>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475B5-9453-CFEF-C9EA-21F9739892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075890-C7A9-9202-F2D4-FDFE30FBA9EF}"/>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DB87CC1B-3000-4D21-370C-CC7880E38CD2}"/>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81DCD210-FDEE-FF21-032C-46BB66E9DF6A}"/>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667EE475-B26D-7E34-0B5E-02C81F649C6E}"/>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327B4B0B-F0E4-52D7-8080-E5DDFF18B3B0}"/>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4E19595B-5ADB-D779-66AC-262C02DD939D}"/>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FCA27ECD-9F34-815A-6C46-649630327E0E}"/>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ECEBEECD-7A7A-3015-68F3-3ACCCAE86DD6}"/>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BB2B4341-A32E-9971-2DAD-D739803BD2D0}"/>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BABF186E-A526-31D0-087C-1C284CBD2C4D}"/>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68A5C5A5-50A4-7D60-BD5D-84553816F359}"/>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463AC391-5784-3D2C-7B0D-DCB17CA3C422}"/>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287331C8-8DCD-D846-D190-FCA0C6770310}"/>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EC64A5D7-9159-F787-6C2F-BFCBE1596117}"/>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4A7FD3EC-AF6D-39AF-B723-42FA73E8C60B}"/>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E5C87AC3-8C95-CB56-4BEE-24BB8CE908D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3419459B-D21C-923B-3478-01F3202B340B}"/>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6D087B99-D771-3658-BC0B-4F26E8F158BD}"/>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8A0FE814-80B5-8A08-62E3-CA33B69693D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30432A2D-AE9E-7194-BAB7-3367A690F1B9}"/>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16190AEA-6A2C-CE9A-C29F-100C6F898545}"/>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2C28923F-73A2-F4B9-A518-FBBAAB8796E2}"/>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AC2B633A-B0BD-B50D-79BA-812645EA6058}"/>
              </a:ext>
            </a:extLst>
          </p:cNvPr>
          <p:cNvSpPr txBox="1"/>
          <p:nvPr/>
        </p:nvSpPr>
        <p:spPr>
          <a:xfrm>
            <a:off x="16265918" y="9619723"/>
            <a:ext cx="498082" cy="411651"/>
          </a:xfrm>
          <a:prstGeom prst="rect">
            <a:avLst/>
          </a:prstGeom>
        </p:spPr>
        <p:txBody>
          <a:bodyPr wrap="square" lIns="0" tIns="0" rIns="0" bIns="0" rtlCol="0" anchor="t">
            <a:spAutoFit/>
          </a:bodyPr>
          <a:lstStyle/>
          <a:p>
            <a:pPr algn="l">
              <a:lnSpc>
                <a:spcPts val="3207"/>
              </a:lnSpc>
            </a:pPr>
            <a:r>
              <a:rPr lang="en-US" sz="2600" b="1" i="1" dirty="0">
                <a:solidFill>
                  <a:srgbClr val="F4743B"/>
                </a:solidFill>
                <a:latin typeface="Poppins Bold Italics"/>
                <a:ea typeface="Poppins Bold Italics"/>
                <a:cs typeface="Poppins Bold Italics"/>
                <a:sym typeface="Poppins Bold Italics"/>
              </a:rPr>
              <a:t>20</a:t>
            </a:r>
          </a:p>
        </p:txBody>
      </p:sp>
      <p:pic>
        <p:nvPicPr>
          <p:cNvPr id="8" name="Picture 3">
            <a:extLst>
              <a:ext uri="{FF2B5EF4-FFF2-40B4-BE49-F238E27FC236}">
                <a16:creationId xmlns:a16="http://schemas.microsoft.com/office/drawing/2014/main" id="{4F7C4AA7-12ED-6DBA-ECB2-5F40C454F9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2406" y="2170358"/>
            <a:ext cx="12274269" cy="711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340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94C7A-9FD4-4881-04C1-76752D25BC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22E018-E73D-6CB6-F61E-F8149B8C49F8}"/>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F460D67B-E9F5-A035-F9FE-C869467BFFE9}"/>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D55C1492-E667-705A-FE5F-16C7D1594392}"/>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1EFDE335-6C24-7B30-41FB-AE32CD97B283}"/>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8BDD7976-DB94-01F2-DF44-FBF8B45C82B0}"/>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F1957A62-B21A-717C-2E7D-5B624180EA5E}"/>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D727FFBA-0D35-7F01-925F-23AE064EC950}"/>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2791C433-189C-DDF4-F53A-356BC321DC3D}"/>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61A0D2E2-EAA9-A54A-5933-960311F43841}"/>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6FE6662A-CD7A-2903-4BD1-8A0F88987C25}"/>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564DA2DE-F23F-7039-9D27-7B92FDF7D351}"/>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E9FCCC80-6625-A431-EAE8-DCEED6DBAAA7}"/>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FC9484B6-FD1F-D9D4-802E-327AB39302E1}"/>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D6B85BB3-36A8-DEDB-A1EC-6C3091E8050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DCF10020-606F-03AB-3A2A-8D310461D03D}"/>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05A65DB5-7F56-8C17-B9BA-8DEE45C6F309}"/>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CB1306E7-985B-7ACA-8D97-D1D94CF38CA7}"/>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14D26BB4-CE77-C19A-602A-693AE3CE8A2A}"/>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EFB1602E-3A7F-FBDA-AA3A-A44F369E9FF2}"/>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D493B095-C576-F1A7-7C12-F6A58B0C0BAF}"/>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2088DBBA-1278-7F78-5F22-5D7D92C7E6E9}"/>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3385AB31-7B10-439D-925E-34B1FAECDF84}"/>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0B32D37D-84FE-A74D-D8D9-D1F2282CDC4F}"/>
              </a:ext>
            </a:extLst>
          </p:cNvPr>
          <p:cNvSpPr txBox="1"/>
          <p:nvPr/>
        </p:nvSpPr>
        <p:spPr>
          <a:xfrm>
            <a:off x="16265918" y="9619723"/>
            <a:ext cx="498082" cy="428707"/>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21</a:t>
            </a:r>
          </a:p>
        </p:txBody>
      </p:sp>
      <p:pic>
        <p:nvPicPr>
          <p:cNvPr id="25" name="Picture 24">
            <a:extLst>
              <a:ext uri="{FF2B5EF4-FFF2-40B4-BE49-F238E27FC236}">
                <a16:creationId xmlns:a16="http://schemas.microsoft.com/office/drawing/2014/main" id="{848EFF4B-4219-5128-148E-14EF93284F2A}"/>
              </a:ext>
            </a:extLst>
          </p:cNvPr>
          <p:cNvPicPr>
            <a:picLocks noChangeAspect="1"/>
          </p:cNvPicPr>
          <p:nvPr/>
        </p:nvPicPr>
        <p:blipFill>
          <a:blip r:embed="rId12"/>
          <a:stretch>
            <a:fillRect/>
          </a:stretch>
        </p:blipFill>
        <p:spPr>
          <a:xfrm>
            <a:off x="5524586" y="1582474"/>
            <a:ext cx="8522119" cy="8584666"/>
          </a:xfrm>
          <a:prstGeom prst="rect">
            <a:avLst/>
          </a:prstGeom>
        </p:spPr>
      </p:pic>
    </p:spTree>
    <p:extLst>
      <p:ext uri="{BB962C8B-B14F-4D97-AF65-F5344CB8AC3E}">
        <p14:creationId xmlns:p14="http://schemas.microsoft.com/office/powerpoint/2010/main" val="178697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E0957-ED43-3076-84D6-EDDE5422FE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866530-9D6A-2285-450E-9F8C44BC7E8D}"/>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4171ADE2-7CBD-A0BE-FB37-005E2ED713AC}"/>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7774BB8-13A3-52C8-6000-0D418AB806AF}"/>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EB30B41C-376D-C78F-3AFB-B7F35A0AC756}"/>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C0E08D2C-E4A9-22F0-66A1-6DAADCCA83B1}"/>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F05A2C41-FE95-C809-FCC7-DC4EA9F06C95}"/>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041451C1-48EB-CE97-4605-EDB0EA57F384}"/>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BD9C086F-7881-C756-86BC-634B264600A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5FAFED95-F335-726B-F895-16F01282F270}"/>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9B211F60-F4F8-1D9A-170F-8C9A03BB6C00}"/>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84F7EC54-E0C3-F0F7-4FA9-9EE19E4C6B8E}"/>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B7D9337A-A8FF-EF56-BA15-76834C7FCD03}"/>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A1D74FAD-C1DA-3457-DD3D-32BC2BA80850}"/>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997CA3AF-220A-9316-FAB1-48D097E1C1F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9B54CFE1-59E2-451F-CB37-FE42F6A7D1DC}"/>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8C1253C7-C073-C056-24CC-629BAA6E2F0B}"/>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4D5396F7-4351-00BD-458A-257253D946C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5E33296C-1B5E-A543-019A-4422B2A0B960}"/>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0D41409F-473C-85BC-7C0A-8CF086D46DED}"/>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334A01DD-51E7-E439-1463-03570EA2938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7183BC0C-F5B0-2998-D031-12E3D364AA0E}"/>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849D493E-18E1-0B3A-7F55-85595A57C15D}"/>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1158205B-9EE5-72F7-E869-87C8CFE3CA90}"/>
              </a:ext>
            </a:extLst>
          </p:cNvPr>
          <p:cNvSpPr txBox="1"/>
          <p:nvPr/>
        </p:nvSpPr>
        <p:spPr>
          <a:xfrm>
            <a:off x="16265918" y="9619723"/>
            <a:ext cx="498082" cy="411651"/>
          </a:xfrm>
          <a:prstGeom prst="rect">
            <a:avLst/>
          </a:prstGeom>
        </p:spPr>
        <p:txBody>
          <a:bodyPr wrap="square" lIns="0" tIns="0" rIns="0" bIns="0" rtlCol="0" anchor="t">
            <a:spAutoFit/>
          </a:bodyPr>
          <a:lstStyle/>
          <a:p>
            <a:pPr algn="l">
              <a:lnSpc>
                <a:spcPts val="3207"/>
              </a:lnSpc>
            </a:pPr>
            <a:r>
              <a:rPr lang="en-US" sz="2700" b="1" i="1" dirty="0">
                <a:solidFill>
                  <a:srgbClr val="F4743B"/>
                </a:solidFill>
                <a:latin typeface="Poppins Bold Italics"/>
                <a:ea typeface="Poppins Bold Italics"/>
                <a:cs typeface="Poppins Bold Italics"/>
                <a:sym typeface="Poppins Bold Italics"/>
              </a:rPr>
              <a:t>22</a:t>
            </a:r>
          </a:p>
        </p:txBody>
      </p:sp>
      <p:sp>
        <p:nvSpPr>
          <p:cNvPr id="27" name="Content Placeholder 2">
            <a:extLst>
              <a:ext uri="{FF2B5EF4-FFF2-40B4-BE49-F238E27FC236}">
                <a16:creationId xmlns:a16="http://schemas.microsoft.com/office/drawing/2014/main" id="{DB5FCA85-FC49-5380-A885-D99DBB12FD5D}"/>
              </a:ext>
            </a:extLst>
          </p:cNvPr>
          <p:cNvSpPr txBox="1">
            <a:spLocks/>
          </p:cNvSpPr>
          <p:nvPr/>
        </p:nvSpPr>
        <p:spPr>
          <a:xfrm>
            <a:off x="2778768" y="1849173"/>
            <a:ext cx="12344400" cy="76581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Symbol" panose="05050102010706020507" pitchFamily="18" charset="2"/>
              <a:buNone/>
              <a:defRPr/>
            </a:pPr>
            <a:r>
              <a:rPr lang="en-US" dirty="0">
                <a:latin typeface="Montserrat" panose="00000500000000000000" pitchFamily="2" charset="0"/>
                <a:cs typeface="Times New Roman" pitchFamily="18" charset="0"/>
              </a:rPr>
              <a:t>-OR has the same interpretation as RR and can be used in all sampling methods, but will always overestimate RR</a:t>
            </a:r>
          </a:p>
          <a:p>
            <a:pPr marL="0" indent="0">
              <a:buFont typeface="Arial" pitchFamily="34" charset="0"/>
              <a:buNone/>
              <a:defRPr/>
            </a:pPr>
            <a:r>
              <a:rPr lang="en-US" b="1" dirty="0">
                <a:solidFill>
                  <a:srgbClr val="C00000"/>
                </a:solidFill>
                <a:latin typeface="Montserrat" panose="00000500000000000000" pitchFamily="2" charset="0"/>
                <a:cs typeface="Times New Roman" pitchFamily="18" charset="0"/>
              </a:rPr>
              <a:t>2) Effect of F in the exposed group</a:t>
            </a:r>
          </a:p>
          <a:p>
            <a:pPr>
              <a:buFontTx/>
              <a:buChar char="-"/>
              <a:defRPr/>
            </a:pPr>
            <a:r>
              <a:rPr lang="en-US" dirty="0">
                <a:latin typeface="Montserrat" panose="00000500000000000000" pitchFamily="2" charset="0"/>
                <a:cs typeface="Times New Roman" pitchFamily="18" charset="0"/>
              </a:rPr>
              <a:t>There’s usually some disease in the F- group, and thus not all of the D in the exposed is due to the factor.</a:t>
            </a:r>
          </a:p>
          <a:p>
            <a:pPr>
              <a:buFontTx/>
              <a:buChar char="-"/>
              <a:defRPr/>
            </a:pPr>
            <a:r>
              <a:rPr lang="en-US" dirty="0">
                <a:latin typeface="Montserrat" panose="00000500000000000000" pitchFamily="2" charset="0"/>
                <a:cs typeface="Times New Roman" pitchFamily="18" charset="0"/>
              </a:rPr>
              <a:t>The difference between the two rates is explainable or attributable  to the factor</a:t>
            </a:r>
          </a:p>
          <a:p>
            <a:pPr>
              <a:buFontTx/>
              <a:buChar char="-"/>
              <a:defRPr/>
            </a:pPr>
            <a:r>
              <a:rPr lang="en-US" dirty="0">
                <a:latin typeface="Montserrat" panose="00000500000000000000" pitchFamily="2" charset="0"/>
                <a:cs typeface="Times New Roman" pitchFamily="18" charset="0"/>
              </a:rPr>
              <a:t>This absolute difference is called the </a:t>
            </a:r>
            <a:r>
              <a:rPr lang="en-US" b="1" dirty="0">
                <a:latin typeface="Montserrat" panose="00000500000000000000" pitchFamily="2" charset="0"/>
                <a:cs typeface="Times New Roman" pitchFamily="18" charset="0"/>
              </a:rPr>
              <a:t>attributable risk (AR)</a:t>
            </a:r>
          </a:p>
          <a:p>
            <a:pPr>
              <a:buFontTx/>
              <a:buChar char="-"/>
              <a:defRPr/>
            </a:pPr>
            <a:r>
              <a:rPr lang="en-US" dirty="0">
                <a:latin typeface="Montserrat" panose="00000500000000000000" pitchFamily="2" charset="0"/>
                <a:cs typeface="Times New Roman" pitchFamily="18" charset="0"/>
              </a:rPr>
              <a:t>AR = [a/(</a:t>
            </a:r>
            <a:r>
              <a:rPr lang="en-US" dirty="0" err="1">
                <a:latin typeface="Montserrat" panose="00000500000000000000" pitchFamily="2" charset="0"/>
                <a:cs typeface="Times New Roman" pitchFamily="18" charset="0"/>
              </a:rPr>
              <a:t>a+b</a:t>
            </a:r>
            <a:r>
              <a:rPr lang="en-US" dirty="0">
                <a:latin typeface="Montserrat" panose="00000500000000000000" pitchFamily="2" charset="0"/>
                <a:cs typeface="Times New Roman" pitchFamily="18" charset="0"/>
              </a:rPr>
              <a:t>)] – [c/(</a:t>
            </a:r>
            <a:r>
              <a:rPr lang="en-US" dirty="0" err="1">
                <a:latin typeface="Montserrat" panose="00000500000000000000" pitchFamily="2" charset="0"/>
                <a:cs typeface="Times New Roman" pitchFamily="18" charset="0"/>
              </a:rPr>
              <a:t>c+d</a:t>
            </a:r>
            <a:r>
              <a:rPr lang="en-US" dirty="0">
                <a:latin typeface="Montserrat" panose="00000500000000000000" pitchFamily="2" charset="0"/>
                <a:cs typeface="Times New Roman" pitchFamily="18" charset="0"/>
              </a:rPr>
              <a:t>)]; p(D+/F+-p(D+/F-); This is the rate of disease in the F+ </a:t>
            </a:r>
            <a:r>
              <a:rPr lang="en-US" dirty="0" err="1">
                <a:latin typeface="Montserrat" panose="00000500000000000000" pitchFamily="2" charset="0"/>
                <a:cs typeface="Times New Roman" pitchFamily="18" charset="0"/>
              </a:rPr>
              <a:t>gp</a:t>
            </a:r>
            <a:r>
              <a:rPr lang="en-US" dirty="0">
                <a:latin typeface="Montserrat" panose="00000500000000000000" pitchFamily="2" charset="0"/>
                <a:cs typeface="Times New Roman" pitchFamily="18" charset="0"/>
              </a:rPr>
              <a:t> which is </a:t>
            </a:r>
            <a:r>
              <a:rPr lang="en-US" b="1" dirty="0">
                <a:latin typeface="Montserrat" panose="00000500000000000000" pitchFamily="2" charset="0"/>
                <a:cs typeface="Times New Roman" pitchFamily="18" charset="0"/>
              </a:rPr>
              <a:t>due</a:t>
            </a:r>
            <a:r>
              <a:rPr lang="en-US" dirty="0">
                <a:latin typeface="Montserrat" panose="00000500000000000000" pitchFamily="2" charset="0"/>
                <a:cs typeface="Times New Roman" pitchFamily="18" charset="0"/>
              </a:rPr>
              <a:t> to having the F.</a:t>
            </a:r>
          </a:p>
          <a:p>
            <a:pPr>
              <a:buFontTx/>
              <a:buChar char="-"/>
              <a:defRPr/>
            </a:pPr>
            <a:r>
              <a:rPr lang="en-US" dirty="0">
                <a:latin typeface="Montserrat" panose="00000500000000000000" pitchFamily="2" charset="0"/>
                <a:cs typeface="Times New Roman" pitchFamily="18" charset="0"/>
              </a:rPr>
              <a:t>It indicates the increase in the probability of disease in an exposed group, beyond the baseline risk, that results from the exposure.</a:t>
            </a:r>
          </a:p>
          <a:p>
            <a:pPr>
              <a:buFont typeface="Symbol" panose="05050102010706020507" pitchFamily="18" charset="2"/>
              <a:buNone/>
              <a:defRPr/>
            </a:pPr>
            <a:endParaRPr lang="en-US" dirty="0">
              <a:latin typeface="Montserrat" panose="00000500000000000000" pitchFamily="2" charset="0"/>
              <a:cs typeface="Times New Roman" pitchFamily="18" charset="0"/>
            </a:endParaRPr>
          </a:p>
        </p:txBody>
      </p:sp>
    </p:spTree>
    <p:extLst>
      <p:ext uri="{BB962C8B-B14F-4D97-AF65-F5344CB8AC3E}">
        <p14:creationId xmlns:p14="http://schemas.microsoft.com/office/powerpoint/2010/main" val="149429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9937-2A7A-A9B8-DE11-C6494CE2D4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940FF-4E3B-E4F2-F9C0-87B0137A16AA}"/>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4F3DCB4-4F6F-3A52-7E74-D477C5103703}"/>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CA6B1430-CE0C-5874-01E8-E0B1785DED0B}"/>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357D0DC3-E40C-ABEE-7D93-2670D9015F0A}"/>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92073BEC-03C8-DC53-0994-A7E519884402}"/>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4D824710-7BB7-9BA0-71CC-0ABBF74BDD84}"/>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3A39DD4E-51BA-ED53-3E93-976C8C410E89}"/>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D1077527-040C-B7F9-8391-191250B4D8BB}"/>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898AFADD-5D74-8CFD-6978-8ED5953F436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226E3A7B-91AE-E265-B33B-F64AB371F3C2}"/>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4ACA0FCA-A147-4B0D-D494-F55AF8D02C18}"/>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9C457A77-2FAC-B18B-66BE-0CFC48B1C548}"/>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A7C665A2-4E03-295D-20F1-0D8B0D15C58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543D2FD3-AA30-01EB-EB5B-18AB307932B1}"/>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1558E7D3-BA10-0F5A-BE82-A5FA9155ED12}"/>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6E0BA2F3-ABEB-5C46-EB03-69FAEA559D51}"/>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BB1FE493-E028-E0E7-F0A6-F485B73F0D2C}"/>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DB00B7BA-3355-2097-DFFF-5E363D31AF1F}"/>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53E3A7AB-083C-6210-186E-70F93F1EDAE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E3A42CE7-67EF-FCBA-4A39-BD98C9AD48AC}"/>
              </a:ext>
            </a:extLst>
          </p:cNvPr>
          <p:cNvSpPr/>
          <p:nvPr/>
        </p:nvSpPr>
        <p:spPr>
          <a:xfrm rot="-10800000" flipH="1" flipV="1">
            <a:off x="10198870" y="8431278"/>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693739C6-384E-75C7-7636-227FCEA40864}"/>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02A57AA6-99D4-31C2-F3F5-EF282EE02295}"/>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1DE90B56-DA2F-157D-79CE-88B10E46E39F}"/>
              </a:ext>
            </a:extLst>
          </p:cNvPr>
          <p:cNvSpPr txBox="1"/>
          <p:nvPr/>
        </p:nvSpPr>
        <p:spPr>
          <a:xfrm>
            <a:off x="16265918" y="9619723"/>
            <a:ext cx="421882" cy="415498"/>
          </a:xfrm>
          <a:prstGeom prst="rect">
            <a:avLst/>
          </a:prstGeom>
        </p:spPr>
        <p:txBody>
          <a:bodyPr wrap="square" lIns="0" tIns="0" rIns="0" bIns="0" rtlCol="0" anchor="t">
            <a:spAutoFit/>
          </a:bodyPr>
          <a:lstStyle/>
          <a:p>
            <a:pPr algn="l">
              <a:lnSpc>
                <a:spcPts val="3207"/>
              </a:lnSpc>
            </a:pPr>
            <a:r>
              <a:rPr lang="en-US" sz="2800" b="1" i="1" dirty="0">
                <a:solidFill>
                  <a:srgbClr val="F4743B"/>
                </a:solidFill>
                <a:latin typeface="Poppins Bold Italics"/>
                <a:ea typeface="Poppins Bold Italics"/>
                <a:cs typeface="Poppins Bold Italics"/>
                <a:sym typeface="Poppins Bold Italics"/>
              </a:rPr>
              <a:t>23</a:t>
            </a:r>
          </a:p>
        </p:txBody>
      </p:sp>
      <p:sp>
        <p:nvSpPr>
          <p:cNvPr id="25" name="TextBox 24">
            <a:extLst>
              <a:ext uri="{FF2B5EF4-FFF2-40B4-BE49-F238E27FC236}">
                <a16:creationId xmlns:a16="http://schemas.microsoft.com/office/drawing/2014/main" id="{630ED276-27FC-8013-3108-30190A7204F8}"/>
              </a:ext>
            </a:extLst>
          </p:cNvPr>
          <p:cNvSpPr txBox="1"/>
          <p:nvPr/>
        </p:nvSpPr>
        <p:spPr>
          <a:xfrm>
            <a:off x="3429000" y="2401434"/>
            <a:ext cx="11887201" cy="63955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Symbol" panose="05050102010706020507" pitchFamily="18" charset="2"/>
              <a:buNone/>
              <a:tabLst/>
              <a:defRPr/>
            </a:pPr>
            <a:r>
              <a:rPr kumimoji="0" lang="en-US" sz="3200" b="1"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Attributable Fraction(exposed):  </a:t>
            </a: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The AF</a:t>
            </a:r>
            <a:r>
              <a:rPr kumimoji="0" lang="en-US" sz="3200" b="0" i="0" u="none" strike="noStrike" kern="1200" cap="none" spc="0" normalizeH="0" baseline="-25000" noProof="0" dirty="0">
                <a:ln>
                  <a:noFill/>
                </a:ln>
                <a:solidFill>
                  <a:prstClr val="black"/>
                </a:solidFill>
                <a:effectLst/>
                <a:uLnTx/>
                <a:uFillTx/>
                <a:latin typeface="Montserrat" panose="00000500000000000000" pitchFamily="2" charset="0"/>
                <a:cs typeface="Times New Roman" pitchFamily="18" charset="0"/>
              </a:rPr>
              <a:t>e</a:t>
            </a: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 expresses the proportion of disease in exposed individuals that is due to the exposure, assuming the relationship is causal. AF</a:t>
            </a:r>
            <a:r>
              <a:rPr kumimoji="0" lang="en-US" sz="3200" b="0" i="0" u="none" strike="noStrike" kern="1200" cap="none" spc="0" normalizeH="0" baseline="-25000" noProof="0" dirty="0">
                <a:ln>
                  <a:noFill/>
                </a:ln>
                <a:solidFill>
                  <a:prstClr val="black"/>
                </a:solidFill>
                <a:effectLst/>
                <a:uLnTx/>
                <a:uFillTx/>
                <a:latin typeface="Montserrat" panose="00000500000000000000" pitchFamily="2" charset="0"/>
                <a:cs typeface="Times New Roman" pitchFamily="18" charset="0"/>
              </a:rPr>
              <a:t>e</a:t>
            </a: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 = AR/[a/(</a:t>
            </a:r>
            <a:r>
              <a:rPr kumimoji="0" lang="en-US" sz="3200" b="0" i="0" u="none" strike="noStrike" kern="1200" cap="none" spc="0" normalizeH="0" baseline="0" noProof="0" dirty="0" err="1">
                <a:ln>
                  <a:noFill/>
                </a:ln>
                <a:solidFill>
                  <a:prstClr val="black"/>
                </a:solidFill>
                <a:effectLst/>
                <a:uLnTx/>
                <a:uFillTx/>
                <a:latin typeface="Montserrat" panose="00000500000000000000" pitchFamily="2" charset="0"/>
                <a:cs typeface="Times New Roman" pitchFamily="18" charset="0"/>
              </a:rPr>
              <a:t>a+b</a:t>
            </a: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 = (RR – 1)/RR.</a:t>
            </a:r>
          </a:p>
          <a:p>
            <a:pPr marL="342900" marR="0" lvl="0" indent="-342900" algn="l" defTabSz="914400" rtl="0" eaLnBrk="1" fontAlgn="auto" latinLnBrk="0" hangingPunct="1">
              <a:lnSpc>
                <a:spcPct val="100000"/>
              </a:lnSpc>
              <a:spcBef>
                <a:spcPct val="20000"/>
              </a:spcBef>
              <a:spcAft>
                <a:spcPts val="0"/>
              </a:spcAft>
              <a:buClrTx/>
              <a:buSzTx/>
              <a:buFont typeface="Symbol" panose="05050102010706020507" pitchFamily="18" charset="2"/>
              <a:buNone/>
              <a:tabLst/>
              <a:defRPr/>
            </a:pPr>
            <a:endPar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rgbClr val="C00000"/>
                </a:solidFill>
                <a:effectLst/>
                <a:uLnTx/>
                <a:uFillTx/>
                <a:latin typeface="Montserrat" panose="00000500000000000000" pitchFamily="2" charset="0"/>
                <a:cs typeface="Times New Roman" pitchFamily="18" charset="0"/>
              </a:rPr>
              <a:t>3) Effect of F in the population (Importance): </a:t>
            </a:r>
          </a:p>
          <a:p>
            <a:pPr marL="342900" marR="0" lvl="0" indent="-342900" algn="l" defTabSz="914400" rtl="0" eaLnBrk="1" fontAlgn="auto" latinLnBrk="0" hangingPunct="1">
              <a:lnSpc>
                <a:spcPct val="100000"/>
              </a:lnSpc>
              <a:spcBef>
                <a:spcPct val="20000"/>
              </a:spcBef>
              <a:spcAft>
                <a:spcPts val="0"/>
              </a:spcAft>
              <a:buClrTx/>
              <a:buSzTx/>
              <a:buFont typeface="Symbol" panose="05050102010706020507" pitchFamily="18" charset="2"/>
              <a:buNone/>
              <a:tabLst/>
              <a:defRPr/>
            </a:pPr>
            <a:r>
              <a:rPr kumimoji="0" lang="en-US" sz="3200" b="1"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a) Population attributable risk (PAR): </a:t>
            </a: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The focus of PAR is the increase in risk of disease in the entire population that is attributable to the exposure</a:t>
            </a:r>
          </a:p>
          <a:p>
            <a:pPr marL="342900" marR="0" lvl="0" indent="-342900" algn="l" defTabSz="914400" rtl="0" eaLnBrk="1" fontAlgn="auto" latinLnBrk="0" hangingPunct="1">
              <a:lnSpc>
                <a:spcPct val="100000"/>
              </a:lnSpc>
              <a:spcBef>
                <a:spcPct val="20000"/>
              </a:spcBef>
              <a:spcAft>
                <a:spcPts val="0"/>
              </a:spcAft>
              <a:buClrTx/>
              <a:buSzTx/>
              <a:buFont typeface="Symbol" panose="05050102010706020507" pitchFamily="18" charset="2"/>
              <a:buNone/>
              <a:tabLst/>
              <a:defRPr/>
            </a:pPr>
            <a:r>
              <a:rPr kumimoji="0" lang="en-US" sz="3200" b="0" i="0" u="none" strike="noStrike" kern="1200" cap="none" spc="0" normalizeH="0" baseline="0" noProof="0" dirty="0">
                <a:ln>
                  <a:noFill/>
                </a:ln>
                <a:solidFill>
                  <a:prstClr val="black"/>
                </a:solidFill>
                <a:effectLst/>
                <a:uLnTx/>
                <a:uFillTx/>
                <a:latin typeface="Montserrat" panose="00000500000000000000" pitchFamily="2" charset="0"/>
                <a:cs typeface="Times New Roman" pitchFamily="18" charset="0"/>
              </a:rPr>
              <a:t>- Calculated as the overall observed risk (combining exposed and non-exposed) in the population minus the baseline risk (risk in the non-exposed) </a:t>
            </a:r>
          </a:p>
        </p:txBody>
      </p:sp>
    </p:spTree>
    <p:extLst>
      <p:ext uri="{BB962C8B-B14F-4D97-AF65-F5344CB8AC3E}">
        <p14:creationId xmlns:p14="http://schemas.microsoft.com/office/powerpoint/2010/main" val="245310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90C7-F0D4-E51B-7A9F-0E3D48857F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534D28-AA65-8CA9-A9AF-12A8F6574DB3}"/>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42970923-1144-AC75-26FF-ED72154ACE3A}"/>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0D0A94E-7875-F8BB-3FC0-50DCE294E51E}"/>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212023D1-9862-2792-C920-8A9779853E7C}"/>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80851A4C-8E7E-4110-7DDA-FBA7E212F7D3}"/>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9E00BA04-23AC-AC96-032C-9501CA86850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4AA2E99F-BE28-47BB-0CE4-0EF36389EF5E}"/>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F75D6609-D73B-ADCC-C881-788B0C369D87}"/>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FF02997A-3BB6-10D0-253C-ACD007D33B2F}"/>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32253D38-C5C0-0A4C-988A-474DF8EFF2F4}"/>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3698EC92-1358-BB9A-0C75-3C6A1C46328D}"/>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591FC52E-2C93-E427-63CB-1D259A2AE178}"/>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AB186EC3-19C1-943D-A5D3-E780B489D2ED}"/>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B0C44986-51CA-492B-BEFA-C5B2C524407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2BB96C09-3333-FFEB-136C-64F4F90E4E1F}"/>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D2891219-1286-0502-B418-A277E645CDE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01FBEC89-889D-7004-0923-CF1279677FB7}"/>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D0E075B1-129C-208C-4CB3-5BAB98FECA36}"/>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1B75AE26-2A91-86F4-0CEA-DF1B76F7D4E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9AF2F75C-1B97-5A88-5E8E-93EA671550EE}"/>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A90C4A5C-6072-8BFC-7207-0F6AFA1C8A3D}"/>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736973DB-6495-B776-6B6E-51F8F8541996}"/>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40F8B018-FC8E-4EAE-A262-951B3C99549C}"/>
              </a:ext>
            </a:extLst>
          </p:cNvPr>
          <p:cNvSpPr txBox="1"/>
          <p:nvPr/>
        </p:nvSpPr>
        <p:spPr>
          <a:xfrm>
            <a:off x="16265918" y="9619723"/>
            <a:ext cx="65233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24</a:t>
            </a:r>
          </a:p>
        </p:txBody>
      </p:sp>
      <p:sp>
        <p:nvSpPr>
          <p:cNvPr id="25" name="TextBox 24">
            <a:extLst>
              <a:ext uri="{FF2B5EF4-FFF2-40B4-BE49-F238E27FC236}">
                <a16:creationId xmlns:a16="http://schemas.microsoft.com/office/drawing/2014/main" id="{2E9675DE-53E8-D66D-E22A-69BF3F048C92}"/>
              </a:ext>
            </a:extLst>
          </p:cNvPr>
          <p:cNvSpPr txBox="1"/>
          <p:nvPr/>
        </p:nvSpPr>
        <p:spPr>
          <a:xfrm>
            <a:off x="3429001" y="2401434"/>
            <a:ext cx="11887200" cy="5509200"/>
          </a:xfrm>
          <a:prstGeom prst="rect">
            <a:avLst/>
          </a:prstGeom>
          <a:noFill/>
        </p:spPr>
        <p:txBody>
          <a:bodyPr wrap="square">
            <a:spAutoFit/>
          </a:bodyPr>
          <a:lstStyle/>
          <a:p>
            <a:pPr>
              <a:buFontTx/>
              <a:buChar char="-"/>
              <a:defRPr/>
            </a:pPr>
            <a:r>
              <a:rPr lang="en-US" sz="3200" dirty="0">
                <a:latin typeface="Montserrat" panose="00000500000000000000" pitchFamily="2" charset="0"/>
                <a:cs typeface="Times New Roman" pitchFamily="18" charset="0"/>
              </a:rPr>
              <a:t>PAR = AR X Prevalence of F (exposure) </a:t>
            </a:r>
          </a:p>
          <a:p>
            <a:pPr>
              <a:buFontTx/>
              <a:buChar char="-"/>
              <a:defRPr/>
            </a:pPr>
            <a:r>
              <a:rPr lang="en-US" sz="3200" dirty="0">
                <a:latin typeface="Montserrat" panose="00000500000000000000" pitchFamily="2" charset="0"/>
                <a:cs typeface="Times New Roman" pitchFamily="18" charset="0"/>
              </a:rPr>
              <a:t>= [(</a:t>
            </a:r>
            <a:r>
              <a:rPr lang="en-US" sz="3200" dirty="0" err="1">
                <a:latin typeface="Montserrat" panose="00000500000000000000" pitchFamily="2" charset="0"/>
                <a:cs typeface="Times New Roman" pitchFamily="18" charset="0"/>
              </a:rPr>
              <a:t>a+c</a:t>
            </a:r>
            <a:r>
              <a:rPr lang="en-US" sz="3200" dirty="0">
                <a:latin typeface="Montserrat" panose="00000500000000000000" pitchFamily="2" charset="0"/>
                <a:cs typeface="Times New Roman" pitchFamily="18" charset="0"/>
              </a:rPr>
              <a:t>)/n] – [c/(</a:t>
            </a:r>
            <a:r>
              <a:rPr lang="en-US" sz="3200" dirty="0" err="1">
                <a:latin typeface="Montserrat" panose="00000500000000000000" pitchFamily="2" charset="0"/>
                <a:cs typeface="Times New Roman" pitchFamily="18" charset="0"/>
              </a:rPr>
              <a:t>c+d</a:t>
            </a:r>
            <a:r>
              <a:rPr lang="en-US" sz="3200" dirty="0">
                <a:latin typeface="Montserrat" panose="00000500000000000000" pitchFamily="2" charset="0"/>
                <a:cs typeface="Times New Roman" pitchFamily="18" charset="0"/>
              </a:rPr>
              <a:t>)] = [(</a:t>
            </a:r>
            <a:r>
              <a:rPr lang="en-US" sz="3200" dirty="0" err="1">
                <a:latin typeface="Montserrat" panose="00000500000000000000" pitchFamily="2" charset="0"/>
                <a:cs typeface="Times New Roman" pitchFamily="18" charset="0"/>
              </a:rPr>
              <a:t>a+b</a:t>
            </a:r>
            <a:r>
              <a:rPr lang="en-US" sz="3200" dirty="0">
                <a:latin typeface="Montserrat" panose="00000500000000000000" pitchFamily="2" charset="0"/>
                <a:cs typeface="Times New Roman" pitchFamily="18" charset="0"/>
              </a:rPr>
              <a:t>)/n] X AR</a:t>
            </a:r>
          </a:p>
          <a:p>
            <a:pPr>
              <a:buFontTx/>
              <a:buChar char="-"/>
              <a:defRPr/>
            </a:pPr>
            <a:r>
              <a:rPr lang="en-US" sz="3200" dirty="0">
                <a:latin typeface="Montserrat" panose="00000500000000000000" pitchFamily="2" charset="0"/>
                <a:cs typeface="Times New Roman" pitchFamily="18" charset="0"/>
              </a:rPr>
              <a:t>NB: We would expect the pop risk of the outcome to decrease by this amount if the F was removed. </a:t>
            </a:r>
          </a:p>
          <a:p>
            <a:pPr>
              <a:buFontTx/>
              <a:buChar char="-"/>
              <a:defRPr/>
            </a:pPr>
            <a:endParaRPr lang="en-US" sz="3200" dirty="0">
              <a:latin typeface="Montserrat" panose="00000500000000000000" pitchFamily="2" charset="0"/>
              <a:cs typeface="Times New Roman" pitchFamily="18" charset="0"/>
            </a:endParaRPr>
          </a:p>
          <a:p>
            <a:pPr>
              <a:buFontTx/>
              <a:buChar char="-"/>
              <a:defRPr/>
            </a:pPr>
            <a:endParaRPr lang="en-US" sz="3200" dirty="0">
              <a:latin typeface="Montserrat" panose="00000500000000000000" pitchFamily="2" charset="0"/>
              <a:cs typeface="Times New Roman" pitchFamily="18" charset="0"/>
            </a:endParaRPr>
          </a:p>
          <a:p>
            <a:pPr>
              <a:defRPr/>
            </a:pPr>
            <a:r>
              <a:rPr lang="en-US" sz="3200" b="1" dirty="0">
                <a:latin typeface="Montserrat" panose="00000500000000000000" pitchFamily="2" charset="0"/>
                <a:cs typeface="Times New Roman" pitchFamily="18" charset="0"/>
              </a:rPr>
              <a:t>b) Population attributable fraction (</a:t>
            </a:r>
            <a:r>
              <a:rPr lang="en-US" sz="3200" b="1" dirty="0" err="1">
                <a:latin typeface="Montserrat" panose="00000500000000000000" pitchFamily="2" charset="0"/>
                <a:cs typeface="Times New Roman" pitchFamily="18" charset="0"/>
              </a:rPr>
              <a:t>AF</a:t>
            </a:r>
            <a:r>
              <a:rPr lang="en-US" sz="3200" b="1" baseline="-25000" dirty="0" err="1">
                <a:latin typeface="Montserrat" panose="00000500000000000000" pitchFamily="2" charset="0"/>
                <a:cs typeface="Times New Roman" pitchFamily="18" charset="0"/>
              </a:rPr>
              <a:t>p</a:t>
            </a:r>
            <a:r>
              <a:rPr lang="en-US" sz="3200" b="1" dirty="0">
                <a:latin typeface="Montserrat" panose="00000500000000000000" pitchFamily="2" charset="0"/>
                <a:cs typeface="Times New Roman" pitchFamily="18" charset="0"/>
              </a:rPr>
              <a:t>):</a:t>
            </a:r>
            <a:r>
              <a:rPr lang="en-US" sz="3200" dirty="0">
                <a:latin typeface="Montserrat" panose="00000500000000000000" pitchFamily="2" charset="0"/>
                <a:cs typeface="Times New Roman" pitchFamily="18" charset="0"/>
              </a:rPr>
              <a:t> Indicates proportion of disease in the whole population that is attributable to the exposure, and would be avoided if the exposure were removed from the population.</a:t>
            </a:r>
          </a:p>
          <a:p>
            <a:pPr>
              <a:buFontTx/>
              <a:buChar char="-"/>
              <a:defRPr/>
            </a:pPr>
            <a:r>
              <a:rPr lang="en-US" sz="3200" dirty="0">
                <a:latin typeface="Montserrat" panose="00000500000000000000" pitchFamily="2" charset="0"/>
                <a:cs typeface="Times New Roman" pitchFamily="18" charset="0"/>
              </a:rPr>
              <a:t> </a:t>
            </a:r>
            <a:r>
              <a:rPr lang="en-US" sz="3200" dirty="0" err="1">
                <a:latin typeface="Montserrat" panose="00000500000000000000" pitchFamily="2" charset="0"/>
                <a:cs typeface="Times New Roman" pitchFamily="18" charset="0"/>
              </a:rPr>
              <a:t>AF</a:t>
            </a:r>
            <a:r>
              <a:rPr lang="en-US" sz="3200" baseline="-25000" dirty="0" err="1">
                <a:latin typeface="Montserrat" panose="00000500000000000000" pitchFamily="2" charset="0"/>
                <a:cs typeface="Times New Roman" pitchFamily="18" charset="0"/>
              </a:rPr>
              <a:t>p</a:t>
            </a:r>
            <a:r>
              <a:rPr lang="en-US" sz="3200" dirty="0">
                <a:latin typeface="Montserrat" panose="00000500000000000000" pitchFamily="2" charset="0"/>
                <a:cs typeface="Times New Roman" pitchFamily="18" charset="0"/>
              </a:rPr>
              <a:t> = PAR/[(</a:t>
            </a:r>
            <a:r>
              <a:rPr lang="en-US" sz="3200" dirty="0" err="1">
                <a:latin typeface="Montserrat" panose="00000500000000000000" pitchFamily="2" charset="0"/>
                <a:cs typeface="Times New Roman" pitchFamily="18" charset="0"/>
              </a:rPr>
              <a:t>a+c</a:t>
            </a:r>
            <a:r>
              <a:rPr lang="en-US" sz="3200" dirty="0">
                <a:latin typeface="Montserrat" panose="00000500000000000000" pitchFamily="2" charset="0"/>
                <a:cs typeface="Times New Roman" pitchFamily="18" charset="0"/>
              </a:rPr>
              <a:t>)/n] </a:t>
            </a:r>
            <a:r>
              <a:rPr lang="en-US" sz="3200" baseline="-25000" dirty="0">
                <a:latin typeface="Montserrat" panose="00000500000000000000" pitchFamily="2" charset="0"/>
                <a:cs typeface="Times New Roman" pitchFamily="18" charset="0"/>
              </a:rPr>
              <a:t>  </a:t>
            </a:r>
            <a:endParaRPr lang="en-US" sz="3200" dirty="0">
              <a:latin typeface="Montserrat" panose="00000500000000000000" pitchFamily="2" charset="0"/>
              <a:cs typeface="Times New Roman" pitchFamily="18" charset="0"/>
            </a:endParaRPr>
          </a:p>
        </p:txBody>
      </p:sp>
    </p:spTree>
    <p:extLst>
      <p:ext uri="{BB962C8B-B14F-4D97-AF65-F5344CB8AC3E}">
        <p14:creationId xmlns:p14="http://schemas.microsoft.com/office/powerpoint/2010/main" val="878329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7CB03-2BB1-6FD5-D610-1C17FA6D4A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C358E6-22F0-A4DF-B95E-2370E6F1E8C3}"/>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B83C0384-A154-5355-A582-E3EC15133433}"/>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1333343C-F7B8-3D7D-0375-E1906FE5DE37}"/>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C4F4B9DA-57DC-AE3F-65F6-A6A3226448D6}"/>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E188D6C8-3E69-E061-DC52-8DC7AA217CD8}"/>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7A8144E6-CE0A-D79B-4462-6C358B8C847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4787AE41-9C39-A094-B53C-EB9106BF5A71}"/>
              </a:ext>
            </a:extLst>
          </p:cNvPr>
          <p:cNvSpPr txBox="1"/>
          <p:nvPr/>
        </p:nvSpPr>
        <p:spPr>
          <a:xfrm>
            <a:off x="5968957" y="1991712"/>
            <a:ext cx="4635119" cy="576998"/>
          </a:xfrm>
          <a:prstGeom prst="rect">
            <a:avLst/>
          </a:prstGeom>
        </p:spPr>
        <p:txBody>
          <a:bodyPr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Associations…</a:t>
            </a:r>
          </a:p>
        </p:txBody>
      </p:sp>
      <p:sp>
        <p:nvSpPr>
          <p:cNvPr id="9" name="Freeform 9">
            <a:extLst>
              <a:ext uri="{FF2B5EF4-FFF2-40B4-BE49-F238E27FC236}">
                <a16:creationId xmlns:a16="http://schemas.microsoft.com/office/drawing/2014/main" id="{21FEE097-DAA1-4613-BC59-28131D9A003A}"/>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D7090E16-9207-7B6D-18CA-796C55F827FB}"/>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340E8779-361C-3B57-71C8-8983341218E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AC980960-E7A3-D96E-DEC1-2E74C7C6E2BA}"/>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B8B8FE33-6ECA-3E31-AE0B-67186EC5394A}"/>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7BC400B8-5EB8-E33E-9BF0-195BF82CF6B6}"/>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157FA288-5A19-3506-4BD4-BA85A1BD522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08AEE4EF-E54E-912C-8414-BB2654DDDF2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822DA91B-1B0C-C8AE-662D-EF00B0DF17FD}"/>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A6239462-6FFE-CF69-FAA3-8D959687957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D5BC9C58-3D5B-409D-AB72-ADDF4DD58167}"/>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6C6F4C95-E962-FF98-A1C5-4FB8D8F87A4F}"/>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89F6C22E-6CEB-7730-67C4-A5AFB18FB843}"/>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44F1AB80-AB6F-EF40-A78D-ED1222A0E3B3}"/>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C629EE51-C4E8-E55A-4869-A79C83C1BC27}"/>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92C1EA6D-53F8-F648-DFF2-A84DF23A0C13}"/>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0E23980F-BC5A-8D4D-7DF5-895C12A030F4}"/>
              </a:ext>
            </a:extLst>
          </p:cNvPr>
          <p:cNvSpPr txBox="1"/>
          <p:nvPr/>
        </p:nvSpPr>
        <p:spPr>
          <a:xfrm>
            <a:off x="1629605" y="3487206"/>
            <a:ext cx="13313824" cy="615553"/>
          </a:xfrm>
          <a:prstGeom prst="rect">
            <a:avLst/>
          </a:prstGeom>
        </p:spPr>
        <p:txBody>
          <a:bodyPr lIns="0" tIns="0" rIns="0" bIns="0" rtlCol="0" anchor="t">
            <a:spAutoFit/>
          </a:bodyPr>
          <a:lstStyle/>
          <a:p>
            <a:pPr algn="l">
              <a:lnSpc>
                <a:spcPts val="2447"/>
              </a:lnSpc>
            </a:pPr>
            <a:endParaRPr lang="en-US" sz="2399" dirty="0">
              <a:solidFill>
                <a:srgbClr val="000000"/>
              </a:solidFill>
              <a:latin typeface="Montserrat"/>
              <a:ea typeface="Montserrat"/>
              <a:cs typeface="Montserrat"/>
              <a:sym typeface="Montserrat"/>
            </a:endParaRPr>
          </a:p>
          <a:p>
            <a:pPr algn="l">
              <a:lnSpc>
                <a:spcPts val="2447"/>
              </a:lnSpc>
            </a:pPr>
            <a:endParaRPr lang="en-US" sz="2399" dirty="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28CBB550-318F-640D-3F67-7787909FA840}"/>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25</a:t>
            </a:r>
          </a:p>
        </p:txBody>
      </p:sp>
      <p:sp>
        <p:nvSpPr>
          <p:cNvPr id="27" name="Content Placeholder 2">
            <a:extLst>
              <a:ext uri="{FF2B5EF4-FFF2-40B4-BE49-F238E27FC236}">
                <a16:creationId xmlns:a16="http://schemas.microsoft.com/office/drawing/2014/main" id="{0D23CB8E-3D59-A467-0960-63599D9DCC6C}"/>
              </a:ext>
            </a:extLst>
          </p:cNvPr>
          <p:cNvSpPr txBox="1">
            <a:spLocks/>
          </p:cNvSpPr>
          <p:nvPr/>
        </p:nvSpPr>
        <p:spPr>
          <a:xfrm>
            <a:off x="3588547" y="3543302"/>
            <a:ext cx="11110913" cy="517683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Symbol" panose="05050102010706020507" pitchFamily="18" charset="2"/>
              <a:buNone/>
            </a:pPr>
            <a:r>
              <a:rPr lang="en-US" altLang="en-US" b="1" dirty="0">
                <a:latin typeface="Montserrat" panose="00000500000000000000" pitchFamily="2" charset="0"/>
                <a:cs typeface="Times New Roman" panose="02020603050405020304" pitchFamily="18" charset="0"/>
              </a:rPr>
              <a:t>Example calculations</a:t>
            </a:r>
          </a:p>
          <a:p>
            <a:pPr>
              <a:buFont typeface="Symbol" panose="05050102010706020507" pitchFamily="18" charset="2"/>
              <a:buNone/>
            </a:pPr>
            <a:r>
              <a:rPr lang="en-US" altLang="en-US" dirty="0">
                <a:latin typeface="Montserrat" panose="00000500000000000000" pitchFamily="2" charset="0"/>
                <a:cs typeface="Times New Roman" panose="02020603050405020304" pitchFamily="18" charset="0"/>
              </a:rPr>
              <a:t>A cross-sectional study of 200 dairy cattle was conducted to investigate a hypothesized association between clinical mastitis and tramped teats. The results:</a:t>
            </a:r>
          </a:p>
          <a:p>
            <a:pPr>
              <a:buFont typeface="Symbol" panose="05050102010706020507" pitchFamily="18" charset="2"/>
              <a:buNone/>
            </a:pPr>
            <a:r>
              <a:rPr lang="en-US" altLang="en-US" dirty="0">
                <a:latin typeface="Montserrat" panose="00000500000000000000" pitchFamily="2" charset="0"/>
                <a:cs typeface="Times New Roman" panose="02020603050405020304" pitchFamily="18" charset="0"/>
              </a:rPr>
              <a:t>                               Clinical mastitis      </a:t>
            </a:r>
          </a:p>
          <a:p>
            <a:pPr>
              <a:buFont typeface="Symbol" panose="05050102010706020507" pitchFamily="18" charset="2"/>
              <a:buNone/>
            </a:pPr>
            <a:r>
              <a:rPr lang="en-US" altLang="en-US" u="sng" dirty="0">
                <a:latin typeface="Montserrat" panose="00000500000000000000" pitchFamily="2" charset="0"/>
                <a:cs typeface="Times New Roman" panose="02020603050405020304" pitchFamily="18" charset="0"/>
              </a:rPr>
              <a:t>                                +                   -          Total   p(D+/F)</a:t>
            </a:r>
          </a:p>
          <a:p>
            <a:pPr>
              <a:buFont typeface="Symbol" panose="05050102010706020507" pitchFamily="18" charset="2"/>
              <a:buNone/>
            </a:pPr>
            <a:r>
              <a:rPr lang="en-US" altLang="en-US" dirty="0">
                <a:latin typeface="Montserrat" panose="00000500000000000000" pitchFamily="2" charset="0"/>
                <a:cs typeface="Times New Roman" panose="02020603050405020304" pitchFamily="18" charset="0"/>
              </a:rPr>
              <a:t>Tramped     +          20                 10          30       0.67</a:t>
            </a:r>
          </a:p>
          <a:p>
            <a:pPr>
              <a:buFont typeface="Symbol" panose="05050102010706020507" pitchFamily="18" charset="2"/>
              <a:buNone/>
            </a:pPr>
            <a:r>
              <a:rPr lang="en-US" altLang="en-US" u="sng" dirty="0">
                <a:latin typeface="Montserrat" panose="00000500000000000000" pitchFamily="2" charset="0"/>
                <a:cs typeface="Times New Roman" panose="02020603050405020304" pitchFamily="18" charset="0"/>
              </a:rPr>
              <a:t>Teats            -          30                140         170     0.18</a:t>
            </a:r>
          </a:p>
          <a:p>
            <a:pPr>
              <a:buFont typeface="Symbol" panose="05050102010706020507" pitchFamily="18" charset="2"/>
              <a:buNone/>
            </a:pPr>
            <a:r>
              <a:rPr lang="en-US" altLang="en-US" dirty="0">
                <a:latin typeface="Montserrat" panose="00000500000000000000" pitchFamily="2" charset="0"/>
                <a:cs typeface="Times New Roman" panose="02020603050405020304" pitchFamily="18" charset="0"/>
              </a:rPr>
              <a:t>Total                       50                 150         200     0.25</a:t>
            </a:r>
          </a:p>
          <a:p>
            <a:pPr>
              <a:buFont typeface="Symbol" panose="05050102010706020507" pitchFamily="18" charset="2"/>
              <a:buNone/>
            </a:pPr>
            <a:r>
              <a:rPr lang="en-US" altLang="en-US" dirty="0">
                <a:latin typeface="Montserrat" panose="00000500000000000000" pitchFamily="2" charset="0"/>
                <a:cs typeface="Times New Roman" panose="02020603050405020304" pitchFamily="18" charset="0"/>
              </a:rPr>
              <a:t>P(F+/D)                  0.4                0.07</a:t>
            </a:r>
          </a:p>
        </p:txBody>
      </p:sp>
    </p:spTree>
    <p:extLst>
      <p:ext uri="{BB962C8B-B14F-4D97-AF65-F5344CB8AC3E}">
        <p14:creationId xmlns:p14="http://schemas.microsoft.com/office/powerpoint/2010/main" val="5859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C324-11C4-92FC-6009-888509180D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5AFF20-120D-A59A-C230-89A2CC48DED6}"/>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D6E536E1-B374-BC6A-384D-07919DB7428A}"/>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EFA68CF4-7E14-A6B5-5A96-85BF63E59F9F}"/>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1FB78D24-E36D-A440-8585-D10D43348F6D}"/>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25A8DCA8-6E51-628E-5428-9B6002D9B31D}"/>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7EF0FF98-1518-43D4-7B3E-DFD7A7CF2867}"/>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0A210EF9-752A-C5ED-0342-B0C3157D1C71}"/>
              </a:ext>
            </a:extLst>
          </p:cNvPr>
          <p:cNvSpPr txBox="1"/>
          <p:nvPr/>
        </p:nvSpPr>
        <p:spPr>
          <a:xfrm>
            <a:off x="5968957" y="1991712"/>
            <a:ext cx="4635119" cy="576998"/>
          </a:xfrm>
          <a:prstGeom prst="rect">
            <a:avLst/>
          </a:prstGeom>
        </p:spPr>
        <p:txBody>
          <a:bodyPr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Associations…</a:t>
            </a:r>
          </a:p>
        </p:txBody>
      </p:sp>
      <p:sp>
        <p:nvSpPr>
          <p:cNvPr id="9" name="Freeform 9">
            <a:extLst>
              <a:ext uri="{FF2B5EF4-FFF2-40B4-BE49-F238E27FC236}">
                <a16:creationId xmlns:a16="http://schemas.microsoft.com/office/drawing/2014/main" id="{603E3FD0-457C-EEFF-A097-16B8FA7FDCDD}"/>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8C525ACC-402E-C1D0-E641-51E664B32CA2}"/>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7C70A476-CFAE-DDD6-7EF5-3E47BFFF9A36}"/>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6271CE2E-D02C-8472-CDE7-43A2F7793CA9}"/>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B2707438-7FE5-5F9E-256E-EE8BCECD7037}"/>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2712A7E3-DE4A-5150-AA38-E841F4B61930}"/>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75DAD075-C60A-6E3B-D2F1-D5025948160F}"/>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D1C705E7-5FC8-296E-8CE4-9357681AD87B}"/>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8913384F-FF7A-21B7-96D2-FFECFA58BB4A}"/>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9E0FC96E-B0FF-3349-429A-F2F22F12DDC1}"/>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DB5048DB-E5F6-734A-650E-F8CDE67A9AC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DB12DDBA-C827-8B21-E484-2CCC85BB4DB4}"/>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3013BEAC-983A-5321-6609-4FB1216B674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79B9D322-B4FC-E7AB-35BD-2AB25E1716AC}"/>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D9FA3B96-6FD3-95ED-D7C2-176D8777CB59}"/>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16189CC8-7CFA-5A45-B50C-818CDAF0DCE4}"/>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27D21357-5EFF-454B-F7F3-2C2375F8F11F}"/>
              </a:ext>
            </a:extLst>
          </p:cNvPr>
          <p:cNvSpPr txBox="1"/>
          <p:nvPr/>
        </p:nvSpPr>
        <p:spPr>
          <a:xfrm>
            <a:off x="1629605" y="3487206"/>
            <a:ext cx="13313824" cy="615553"/>
          </a:xfrm>
          <a:prstGeom prst="rect">
            <a:avLst/>
          </a:prstGeom>
        </p:spPr>
        <p:txBody>
          <a:bodyPr lIns="0" tIns="0" rIns="0" bIns="0" rtlCol="0" anchor="t">
            <a:spAutoFit/>
          </a:bodyPr>
          <a:lstStyle/>
          <a:p>
            <a:pPr algn="l">
              <a:lnSpc>
                <a:spcPts val="2447"/>
              </a:lnSpc>
            </a:pPr>
            <a:endParaRPr lang="en-US" sz="2399" dirty="0">
              <a:solidFill>
                <a:srgbClr val="000000"/>
              </a:solidFill>
              <a:latin typeface="Montserrat"/>
              <a:ea typeface="Montserrat"/>
              <a:cs typeface="Montserrat"/>
              <a:sym typeface="Montserrat"/>
            </a:endParaRPr>
          </a:p>
          <a:p>
            <a:pPr algn="l">
              <a:lnSpc>
                <a:spcPts val="2447"/>
              </a:lnSpc>
            </a:pPr>
            <a:endParaRPr lang="en-US" sz="2399" dirty="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AF3AE7AF-4EFF-D08F-F205-611C6DA695B7}"/>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26</a:t>
            </a:r>
          </a:p>
        </p:txBody>
      </p:sp>
      <p:sp>
        <p:nvSpPr>
          <p:cNvPr id="28" name="Content Placeholder 2">
            <a:extLst>
              <a:ext uri="{FF2B5EF4-FFF2-40B4-BE49-F238E27FC236}">
                <a16:creationId xmlns:a16="http://schemas.microsoft.com/office/drawing/2014/main" id="{2A9E477F-9091-BD06-27CC-10A4C64C5428}"/>
              </a:ext>
            </a:extLst>
          </p:cNvPr>
          <p:cNvSpPr txBox="1">
            <a:spLocks/>
          </p:cNvSpPr>
          <p:nvPr/>
        </p:nvSpPr>
        <p:spPr>
          <a:xfrm>
            <a:off x="3044415" y="2688066"/>
            <a:ext cx="12344400" cy="76581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Symbol" panose="05050102010706020507" pitchFamily="18" charset="2"/>
              <a:buNone/>
              <a:defRPr/>
            </a:pPr>
            <a:r>
              <a:rPr lang="en-US" sz="2800" b="1" dirty="0">
                <a:latin typeface="Montserrat" panose="00000500000000000000" pitchFamily="2" charset="0"/>
                <a:cs typeface="Times New Roman" pitchFamily="18" charset="0"/>
              </a:rPr>
              <a:t>RR </a:t>
            </a:r>
            <a:r>
              <a:rPr lang="en-US" sz="2800" dirty="0">
                <a:latin typeface="Montserrat" panose="00000500000000000000" pitchFamily="2" charset="0"/>
                <a:cs typeface="Times New Roman" pitchFamily="18" charset="0"/>
              </a:rPr>
              <a:t>= 0.67/0.18 = 3.8;  The rate of clinical mastitis in cows with tramped teats is 3.8 times greater than in cows without tramped teats</a:t>
            </a:r>
          </a:p>
          <a:p>
            <a:pPr>
              <a:buFont typeface="Symbol" panose="05050102010706020507" pitchFamily="18" charset="2"/>
              <a:buNone/>
              <a:defRPr/>
            </a:pPr>
            <a:r>
              <a:rPr lang="en-US" sz="2800" b="1" dirty="0">
                <a:latin typeface="Montserrat" panose="00000500000000000000" pitchFamily="2" charset="0"/>
                <a:cs typeface="Times New Roman" pitchFamily="18" charset="0"/>
              </a:rPr>
              <a:t>OR</a:t>
            </a:r>
            <a:r>
              <a:rPr lang="en-US" sz="2800" dirty="0">
                <a:latin typeface="Montserrat" panose="00000500000000000000" pitchFamily="2" charset="0"/>
                <a:cs typeface="Times New Roman" pitchFamily="18" charset="0"/>
              </a:rPr>
              <a:t> = (20*140)/(30*10) = 9.4; interpret as above.</a:t>
            </a:r>
          </a:p>
          <a:p>
            <a:pPr>
              <a:buFont typeface="Symbol" panose="05050102010706020507" pitchFamily="18" charset="2"/>
              <a:buNone/>
              <a:defRPr/>
            </a:pPr>
            <a:r>
              <a:rPr lang="en-US" sz="2800" b="1" dirty="0">
                <a:latin typeface="Montserrat" panose="00000500000000000000" pitchFamily="2" charset="0"/>
                <a:cs typeface="Times New Roman" pitchFamily="18" charset="0"/>
              </a:rPr>
              <a:t>AR</a:t>
            </a:r>
            <a:r>
              <a:rPr lang="en-US" sz="2800" dirty="0">
                <a:latin typeface="Montserrat" panose="00000500000000000000" pitchFamily="2" charset="0"/>
                <a:cs typeface="Times New Roman" pitchFamily="18" charset="0"/>
              </a:rPr>
              <a:t> = 0.67 – 0.18 = 0.49; The rate of clinical mastitis in cows with tramped teats that may be attributed to tramped teats is 49%</a:t>
            </a:r>
          </a:p>
          <a:p>
            <a:pPr>
              <a:buFont typeface="Symbol" panose="05050102010706020507" pitchFamily="18" charset="2"/>
              <a:buNone/>
              <a:defRPr/>
            </a:pPr>
            <a:r>
              <a:rPr lang="en-US" sz="2800" b="1" dirty="0">
                <a:latin typeface="Montserrat" panose="00000500000000000000" pitchFamily="2" charset="0"/>
                <a:cs typeface="Times New Roman" pitchFamily="18" charset="0"/>
              </a:rPr>
              <a:t>AF </a:t>
            </a:r>
            <a:r>
              <a:rPr lang="en-US" sz="2800" dirty="0">
                <a:latin typeface="Montserrat" panose="00000500000000000000" pitchFamily="2" charset="0"/>
                <a:cs typeface="Times New Roman" pitchFamily="18" charset="0"/>
              </a:rPr>
              <a:t>= 0.49/0.67 = 0.74; 74% of the clinical mastitis in cows with tramped teats is due to having tramped teats</a:t>
            </a:r>
          </a:p>
          <a:p>
            <a:pPr>
              <a:buFont typeface="Symbol" panose="05050102010706020507" pitchFamily="18" charset="2"/>
              <a:buNone/>
              <a:defRPr/>
            </a:pPr>
            <a:r>
              <a:rPr lang="en-US" sz="2800" b="1" dirty="0">
                <a:latin typeface="Montserrat" panose="00000500000000000000" pitchFamily="2" charset="0"/>
                <a:cs typeface="Times New Roman" pitchFamily="18" charset="0"/>
              </a:rPr>
              <a:t>PAR </a:t>
            </a:r>
            <a:r>
              <a:rPr lang="en-US" sz="2800" dirty="0">
                <a:latin typeface="Montserrat" panose="00000500000000000000" pitchFamily="2" charset="0"/>
                <a:cs typeface="Times New Roman" pitchFamily="18" charset="0"/>
              </a:rPr>
              <a:t>= 0.25 – 0.18 = 0.07; The rate of clinical mastitis in the cow population that may be attributed to tramped teats is 7%; </a:t>
            </a:r>
            <a:r>
              <a:rPr lang="en-US" sz="2800" dirty="0" err="1">
                <a:latin typeface="Montserrat" panose="00000500000000000000" pitchFamily="2" charset="0"/>
                <a:cs typeface="Times New Roman" pitchFamily="18" charset="0"/>
              </a:rPr>
              <a:t>i.e</a:t>
            </a:r>
            <a:r>
              <a:rPr lang="en-US" sz="2800" dirty="0">
                <a:latin typeface="Montserrat" panose="00000500000000000000" pitchFamily="2" charset="0"/>
                <a:cs typeface="Times New Roman" pitchFamily="18" charset="0"/>
              </a:rPr>
              <a:t>, if we could eliminate tramped teats, we could reduce the rate of clinical mastitis by 7%.</a:t>
            </a:r>
          </a:p>
          <a:p>
            <a:pPr>
              <a:buNone/>
              <a:defRPr/>
            </a:pPr>
            <a:r>
              <a:rPr lang="en-US" altLang="en-US" sz="2800" b="1" dirty="0">
                <a:latin typeface="Montserrat" panose="00000500000000000000" pitchFamily="2" charset="0"/>
                <a:cs typeface="Times New Roman" panose="02020603050405020304" pitchFamily="18" charset="0"/>
              </a:rPr>
              <a:t>PAF </a:t>
            </a:r>
            <a:r>
              <a:rPr lang="en-US" altLang="en-US" sz="2800" dirty="0">
                <a:latin typeface="Montserrat" panose="00000500000000000000" pitchFamily="2" charset="0"/>
                <a:cs typeface="Times New Roman" panose="02020603050405020304" pitchFamily="18" charset="0"/>
              </a:rPr>
              <a:t>= 0.07/ 0.25; 29% of clinical mastitis in the cow population is due to tramped teats.</a:t>
            </a:r>
          </a:p>
          <a:p>
            <a:pPr>
              <a:buFont typeface="Symbol" panose="05050102010706020507" pitchFamily="18" charset="2"/>
              <a:buNone/>
              <a:defRPr/>
            </a:pPr>
            <a:endParaRPr lang="en-US" sz="2800" dirty="0">
              <a:latin typeface="Montserrat" panose="00000500000000000000" pitchFamily="2" charset="0"/>
              <a:cs typeface="Times New Roman" pitchFamily="18" charset="0"/>
            </a:endParaRPr>
          </a:p>
        </p:txBody>
      </p:sp>
    </p:spTree>
    <p:extLst>
      <p:ext uri="{BB962C8B-B14F-4D97-AF65-F5344CB8AC3E}">
        <p14:creationId xmlns:p14="http://schemas.microsoft.com/office/powerpoint/2010/main" val="75163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5826-CAE2-1242-EBC6-9E185C0154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E982BE-8B1F-2D5B-044A-617D6FD22A19}"/>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D0F5F725-163C-A4C0-9C77-DD316EA30585}"/>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700AADAB-5852-CB4C-999A-08468F2027AE}"/>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9D151671-E6F0-E232-1CB4-7E7BFB508F67}"/>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AA0B5B4D-CF00-5A8A-2374-1427D28C9154}"/>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84DC2655-9C69-2AEA-2528-48492ED78D3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EED0E902-7D09-9D26-DB87-4796E1C6C7BE}"/>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EAA08ABA-5728-53AD-A84E-1B356F96B71C}"/>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0BBEF1E9-F284-637D-97A3-191EF22C644B}"/>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21347598-A17D-6891-72B8-5E4966B9505B}"/>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7573CF99-FE4D-93A8-DFED-815031E873E2}"/>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5AF15727-D2E7-31F3-64E6-9A2BE0FE0B44}"/>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44FE6B86-01C4-012E-353F-63F8C7D7270C}"/>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FB7808E1-79C2-40FF-A5BB-D1FD3072160E}"/>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BF77C81B-2A5C-6833-E7C7-BB576019CA43}"/>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C166F367-D651-BF0D-2536-9388DD4E971F}"/>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E4D9052E-86E6-7EF4-F555-BAF0722F3B4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AEEF9F24-E98B-9E10-314A-D406E8F782A7}"/>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B2131D60-1E84-3FFD-6FC2-14450A5A6DAE}"/>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9B32E5F4-3C0D-A954-C0CD-31C286BDF81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3F4342E8-982F-D1F7-09F4-3856DB045F44}"/>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91459D9E-6E12-1F22-BCEE-C90C20912531}"/>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CAF0D61D-F17F-02FA-D176-17F184983B3F}"/>
              </a:ext>
            </a:extLst>
          </p:cNvPr>
          <p:cNvSpPr txBox="1"/>
          <p:nvPr/>
        </p:nvSpPr>
        <p:spPr>
          <a:xfrm>
            <a:off x="1629605" y="3487206"/>
            <a:ext cx="13313824" cy="615553"/>
          </a:xfrm>
          <a:prstGeom prst="rect">
            <a:avLst/>
          </a:prstGeom>
        </p:spPr>
        <p:txBody>
          <a:bodyPr lIns="0" tIns="0" rIns="0" bIns="0" rtlCol="0" anchor="t">
            <a:spAutoFit/>
          </a:bodyPr>
          <a:lstStyle/>
          <a:p>
            <a:pPr algn="l">
              <a:lnSpc>
                <a:spcPts val="2447"/>
              </a:lnSpc>
            </a:pPr>
            <a:endParaRPr lang="en-US" sz="2399" dirty="0">
              <a:solidFill>
                <a:srgbClr val="000000"/>
              </a:solidFill>
              <a:latin typeface="Montserrat"/>
              <a:ea typeface="Montserrat"/>
              <a:cs typeface="Montserrat"/>
              <a:sym typeface="Montserrat"/>
            </a:endParaRPr>
          </a:p>
          <a:p>
            <a:pPr algn="l">
              <a:lnSpc>
                <a:spcPts val="2447"/>
              </a:lnSpc>
            </a:pPr>
            <a:endParaRPr lang="en-US" sz="2399" dirty="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B82981D1-EA07-DE91-2518-85DF9C0D8FDF}"/>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27</a:t>
            </a:r>
          </a:p>
        </p:txBody>
      </p:sp>
      <p:pic>
        <p:nvPicPr>
          <p:cNvPr id="27" name="Picture 3">
            <a:extLst>
              <a:ext uri="{FF2B5EF4-FFF2-40B4-BE49-F238E27FC236}">
                <a16:creationId xmlns:a16="http://schemas.microsoft.com/office/drawing/2014/main" id="{E6599ABE-0D58-795B-2BD0-5B150A8009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7702" y="3326609"/>
            <a:ext cx="9682163"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a:extLst>
              <a:ext uri="{FF2B5EF4-FFF2-40B4-BE49-F238E27FC236}">
                <a16:creationId xmlns:a16="http://schemas.microsoft.com/office/drawing/2014/main" id="{F6899BB9-FCEC-695C-E5E0-DCBAC15364F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7200900"/>
            <a:ext cx="133731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7783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CF77C-80A7-9A3A-0FFC-E7EEA9D498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A1838F-8504-BF3C-1005-2F24904E7781}"/>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9EF5DB07-98D1-4E38-8B31-111ED101484E}"/>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F81A169D-171D-D6B6-0369-60CFD053ADB3}"/>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D6841C86-098D-B8D3-0140-2405821637F4}"/>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583A8603-FE7D-9E72-7E00-8297A4DC4D8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F545FD87-D9EC-1565-4B7E-5631E6C842E7}"/>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ED3A6EBD-C6FC-5424-841D-E8A323401B20}"/>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F74C2CF8-624E-E230-57E1-9C80D9B80A87}"/>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771EFBFC-2B0D-251B-F3DB-A664888BB81C}"/>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F267C4C8-7DC6-9765-AE76-43CDE80797F3}"/>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462E04CC-4452-7DB5-1331-E841EC134D77}"/>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9E393A09-0722-9214-ADB0-EF22C07C68B2}"/>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DB3E09E3-E32A-0D7A-0AAA-7082CFF1D31A}"/>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6B43CE92-8EF2-8154-5E62-56803A4291D8}"/>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3470F1E4-F602-D707-C7E3-091851D76253}"/>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0926E680-C67F-5156-7F55-FF86E586737F}"/>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CB089811-7F62-1799-4968-144A397A76EA}"/>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E7438C91-906B-A47B-C0D0-78A83FBEF271}"/>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49E3CB87-BF87-E44D-A065-B678B13CAA7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833C74A6-5F57-378F-3B68-CCEA807AC439}"/>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D665BD18-C1DF-C8E3-0EF5-C304D0D87B04}"/>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75666FEA-5E3E-67B2-ED5C-28C6988563D9}"/>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F93B5FC8-361E-F43D-C603-C9CCAED332C3}"/>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28</a:t>
            </a:r>
          </a:p>
        </p:txBody>
      </p:sp>
      <p:sp>
        <p:nvSpPr>
          <p:cNvPr id="27" name="TextBox 26">
            <a:extLst>
              <a:ext uri="{FF2B5EF4-FFF2-40B4-BE49-F238E27FC236}">
                <a16:creationId xmlns:a16="http://schemas.microsoft.com/office/drawing/2014/main" id="{6C485784-302E-3A47-D888-E701EA47E772}"/>
              </a:ext>
            </a:extLst>
          </p:cNvPr>
          <p:cNvSpPr txBox="1"/>
          <p:nvPr/>
        </p:nvSpPr>
        <p:spPr>
          <a:xfrm>
            <a:off x="4261762" y="5204841"/>
            <a:ext cx="10368638" cy="3000821"/>
          </a:xfrm>
          <a:prstGeom prst="rect">
            <a:avLst/>
          </a:prstGeom>
          <a:noFill/>
        </p:spPr>
        <p:txBody>
          <a:bodyPr wrap="square">
            <a:spAutoFit/>
          </a:bodyPr>
          <a:lstStyle/>
          <a:p>
            <a:r>
              <a:rPr lang="en-US" altLang="en-US" sz="2700" b="1" dirty="0">
                <a:latin typeface="Montserrat" panose="00000500000000000000" pitchFamily="2" charset="0"/>
                <a:cs typeface="Times New Roman" panose="02020603050405020304" pitchFamily="18" charset="0"/>
              </a:rPr>
              <a:t>True prevalence: </a:t>
            </a:r>
            <a:r>
              <a:rPr lang="en-US" altLang="en-US" sz="2700" dirty="0">
                <a:latin typeface="Montserrat" panose="00000500000000000000" pitchFamily="2" charset="0"/>
                <a:cs typeface="Times New Roman" panose="02020603050405020304" pitchFamily="18" charset="0"/>
              </a:rPr>
              <a:t>P(D+) = </a:t>
            </a:r>
            <a:r>
              <a:rPr lang="en-US" altLang="en-US" sz="2700" dirty="0" err="1">
                <a:latin typeface="Montserrat" panose="00000500000000000000" pitchFamily="2" charset="0"/>
                <a:cs typeface="Times New Roman" panose="02020603050405020304" pitchFamily="18" charset="0"/>
              </a:rPr>
              <a:t>a+c</a:t>
            </a:r>
            <a:r>
              <a:rPr lang="en-US" altLang="en-US" sz="2700" dirty="0">
                <a:latin typeface="Montserrat" panose="00000500000000000000" pitchFamily="2" charset="0"/>
                <a:cs typeface="Times New Roman" panose="02020603050405020304" pitchFamily="18" charset="0"/>
              </a:rPr>
              <a:t>/n </a:t>
            </a:r>
            <a:r>
              <a:rPr lang="en-US" altLang="en-US" sz="2700" dirty="0">
                <a:solidFill>
                  <a:srgbClr val="7030A0"/>
                </a:solidFill>
                <a:latin typeface="Montserrat" panose="00000500000000000000" pitchFamily="2" charset="0"/>
                <a:cs typeface="Times New Roman" panose="02020603050405020304" pitchFamily="18" charset="0"/>
              </a:rPr>
              <a:t>*</a:t>
            </a:r>
            <a:r>
              <a:rPr lang="en-US" altLang="en-US" sz="2700" u="sng" dirty="0">
                <a:solidFill>
                  <a:srgbClr val="7030A0"/>
                </a:solidFill>
                <a:latin typeface="Montserrat" panose="00000500000000000000" pitchFamily="2" charset="0"/>
                <a:cs typeface="Times New Roman" panose="02020603050405020304" pitchFamily="18" charset="0"/>
              </a:rPr>
              <a:t>The proportion of all individuals who are tested who are positive for the outcome of interest. </a:t>
            </a:r>
            <a:endParaRPr lang="en-US" sz="2700" u="sng" dirty="0">
              <a:solidFill>
                <a:srgbClr val="7030A0"/>
              </a:solidFill>
              <a:latin typeface="Montserrat" panose="00000500000000000000" pitchFamily="2" charset="0"/>
            </a:endParaRPr>
          </a:p>
          <a:p>
            <a:r>
              <a:rPr lang="en-US" altLang="en-US" sz="2700" b="1" dirty="0">
                <a:latin typeface="Montserrat" panose="00000500000000000000" pitchFamily="2" charset="0"/>
                <a:cs typeface="Times New Roman" panose="02020603050405020304" pitchFamily="18" charset="0"/>
              </a:rPr>
              <a:t>Apparent prevalence: </a:t>
            </a:r>
            <a:r>
              <a:rPr lang="en-US" altLang="en-US" sz="2700" dirty="0">
                <a:latin typeface="Montserrat" panose="00000500000000000000" pitchFamily="2" charset="0"/>
                <a:cs typeface="Times New Roman" panose="02020603050405020304" pitchFamily="18" charset="0"/>
              </a:rPr>
              <a:t>P(T+) = </a:t>
            </a:r>
            <a:r>
              <a:rPr lang="en-US" altLang="en-US" sz="2700" dirty="0" err="1">
                <a:latin typeface="Montserrat" panose="00000500000000000000" pitchFamily="2" charset="0"/>
                <a:cs typeface="Times New Roman" panose="02020603050405020304" pitchFamily="18" charset="0"/>
              </a:rPr>
              <a:t>a+b</a:t>
            </a:r>
            <a:r>
              <a:rPr lang="en-US" altLang="en-US" sz="2700" dirty="0">
                <a:latin typeface="Montserrat" panose="00000500000000000000" pitchFamily="2" charset="0"/>
                <a:cs typeface="Times New Roman" panose="02020603050405020304" pitchFamily="18" charset="0"/>
              </a:rPr>
              <a:t>/n </a:t>
            </a:r>
            <a:r>
              <a:rPr lang="en-US" altLang="en-US" sz="2700" dirty="0">
                <a:solidFill>
                  <a:srgbClr val="7030A0"/>
                </a:solidFill>
                <a:latin typeface="Montserrat" panose="00000500000000000000" pitchFamily="2" charset="0"/>
                <a:cs typeface="Times New Roman" panose="02020603050405020304" pitchFamily="18" charset="0"/>
              </a:rPr>
              <a:t>*</a:t>
            </a:r>
            <a:r>
              <a:rPr lang="en-US" altLang="en-US" sz="2700" u="sng" dirty="0">
                <a:solidFill>
                  <a:srgbClr val="7030A0"/>
                </a:solidFill>
                <a:latin typeface="Montserrat" panose="00000500000000000000" pitchFamily="2" charset="0"/>
                <a:cs typeface="Times New Roman" panose="02020603050405020304" pitchFamily="18" charset="0"/>
              </a:rPr>
              <a:t>The proportion of all individuals who are tested who, rightly or wrongly, test positive. </a:t>
            </a:r>
          </a:p>
          <a:p>
            <a:r>
              <a:rPr lang="en-GB" sz="2700" dirty="0">
                <a:solidFill>
                  <a:srgbClr val="C00000"/>
                </a:solidFill>
                <a:latin typeface="Montserrat" panose="00000500000000000000" pitchFamily="2" charset="0"/>
              </a:rPr>
              <a:t>What does </a:t>
            </a:r>
            <a:r>
              <a:rPr lang="en-GB" sz="2700" b="1" dirty="0">
                <a:solidFill>
                  <a:srgbClr val="C00000"/>
                </a:solidFill>
                <a:latin typeface="Montserrat" panose="00000500000000000000" pitchFamily="2" charset="0"/>
              </a:rPr>
              <a:t>a </a:t>
            </a:r>
            <a:r>
              <a:rPr lang="en-GB" sz="2700" dirty="0">
                <a:solidFill>
                  <a:srgbClr val="C00000"/>
                </a:solidFill>
                <a:latin typeface="Montserrat" panose="00000500000000000000" pitchFamily="2" charset="0"/>
              </a:rPr>
              <a:t>and </a:t>
            </a:r>
            <a:r>
              <a:rPr lang="en-GB" sz="2700" b="1" dirty="0">
                <a:solidFill>
                  <a:srgbClr val="C00000"/>
                </a:solidFill>
                <a:latin typeface="Montserrat" panose="00000500000000000000" pitchFamily="2" charset="0"/>
              </a:rPr>
              <a:t>d </a:t>
            </a:r>
            <a:r>
              <a:rPr lang="en-GB" sz="2700" dirty="0">
                <a:solidFill>
                  <a:srgbClr val="C00000"/>
                </a:solidFill>
                <a:latin typeface="Montserrat" panose="00000500000000000000" pitchFamily="2" charset="0"/>
              </a:rPr>
              <a:t>represent?</a:t>
            </a:r>
          </a:p>
        </p:txBody>
      </p:sp>
      <p:graphicFrame>
        <p:nvGraphicFramePr>
          <p:cNvPr id="28" name="Content Placeholder 6">
            <a:extLst>
              <a:ext uri="{FF2B5EF4-FFF2-40B4-BE49-F238E27FC236}">
                <a16:creationId xmlns:a16="http://schemas.microsoft.com/office/drawing/2014/main" id="{03C90C11-B7B5-A05C-2BC8-85E9F29CCACA}"/>
              </a:ext>
            </a:extLst>
          </p:cNvPr>
          <p:cNvGraphicFramePr>
            <a:graphicFrameLocks/>
          </p:cNvGraphicFramePr>
          <p:nvPr>
            <p:extLst>
              <p:ext uri="{D42A27DB-BD31-4B8C-83A1-F6EECF244321}">
                <p14:modId xmlns:p14="http://schemas.microsoft.com/office/powerpoint/2010/main" val="3086292265"/>
              </p:ext>
            </p:extLst>
          </p:nvPr>
        </p:nvGraphicFramePr>
        <p:xfrm>
          <a:off x="4334550" y="1745576"/>
          <a:ext cx="9682163" cy="2899222"/>
        </p:xfrm>
        <a:graphic>
          <a:graphicData uri="http://schemas.openxmlformats.org/drawingml/2006/table">
            <a:tbl>
              <a:tblPr firstRow="1" firstCol="1" bandRow="1">
                <a:tableStyleId>{5C22544A-7EE6-4342-B048-85BDC9FD1C3A}</a:tableStyleId>
              </a:tblPr>
              <a:tblGrid>
                <a:gridCol w="889884">
                  <a:extLst>
                    <a:ext uri="{9D8B030D-6E8A-4147-A177-3AD203B41FA5}">
                      <a16:colId xmlns:a16="http://schemas.microsoft.com/office/drawing/2014/main" val="1492844236"/>
                    </a:ext>
                  </a:extLst>
                </a:gridCol>
                <a:gridCol w="1992896">
                  <a:extLst>
                    <a:ext uri="{9D8B030D-6E8A-4147-A177-3AD203B41FA5}">
                      <a16:colId xmlns:a16="http://schemas.microsoft.com/office/drawing/2014/main" val="1576177466"/>
                    </a:ext>
                  </a:extLst>
                </a:gridCol>
                <a:gridCol w="2075601">
                  <a:extLst>
                    <a:ext uri="{9D8B030D-6E8A-4147-A177-3AD203B41FA5}">
                      <a16:colId xmlns:a16="http://schemas.microsoft.com/office/drawing/2014/main" val="761554583"/>
                    </a:ext>
                  </a:extLst>
                </a:gridCol>
                <a:gridCol w="2361891">
                  <a:extLst>
                    <a:ext uri="{9D8B030D-6E8A-4147-A177-3AD203B41FA5}">
                      <a16:colId xmlns:a16="http://schemas.microsoft.com/office/drawing/2014/main" val="3295338959"/>
                    </a:ext>
                  </a:extLst>
                </a:gridCol>
                <a:gridCol w="2361891">
                  <a:extLst>
                    <a:ext uri="{9D8B030D-6E8A-4147-A177-3AD203B41FA5}">
                      <a16:colId xmlns:a16="http://schemas.microsoft.com/office/drawing/2014/main" val="3183960357"/>
                    </a:ext>
                  </a:extLst>
                </a:gridCol>
              </a:tblGrid>
              <a:tr h="296990">
                <a:tc gridSpan="5">
                  <a:txBody>
                    <a:bodyPr/>
                    <a:lstStyle/>
                    <a:p>
                      <a:pPr marL="0" marR="0" algn="ctr">
                        <a:lnSpc>
                          <a:spcPct val="115000"/>
                        </a:lnSpc>
                        <a:spcAft>
                          <a:spcPts val="800"/>
                        </a:spcAft>
                      </a:pPr>
                      <a:r>
                        <a:rPr lang="en-GB" sz="1800" kern="100">
                          <a:effectLst/>
                          <a:latin typeface="+mn-lt"/>
                        </a:rPr>
                        <a:t>Disease</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85323970"/>
                  </a:ext>
                </a:extLst>
              </a:tr>
              <a:tr h="296990">
                <a:tc rowSpan="4">
                  <a:txBody>
                    <a:bodyPr/>
                    <a:lstStyle/>
                    <a:p>
                      <a:pPr marL="0" marR="0">
                        <a:lnSpc>
                          <a:spcPct val="115000"/>
                        </a:lnSpc>
                        <a:spcAft>
                          <a:spcPts val="800"/>
                        </a:spcAft>
                      </a:pPr>
                      <a:r>
                        <a:rPr lang="en-GB" sz="1800" kern="100">
                          <a:effectLst/>
                          <a:latin typeface="+mn-lt"/>
                        </a:rPr>
                        <a:t> </a:t>
                      </a:r>
                    </a:p>
                    <a:p>
                      <a:pPr marL="0" marR="0">
                        <a:lnSpc>
                          <a:spcPct val="115000"/>
                        </a:lnSpc>
                        <a:spcAft>
                          <a:spcPts val="800"/>
                        </a:spcAft>
                      </a:pPr>
                      <a:r>
                        <a:rPr lang="en-GB" sz="1800" kern="100">
                          <a:effectLst/>
                          <a:latin typeface="+mn-lt"/>
                        </a:rPr>
                        <a:t> </a:t>
                      </a:r>
                    </a:p>
                    <a:p>
                      <a:pPr marL="0" marR="0">
                        <a:lnSpc>
                          <a:spcPct val="115000"/>
                        </a:lnSpc>
                        <a:spcAft>
                          <a:spcPts val="800"/>
                        </a:spcAft>
                      </a:pPr>
                      <a:r>
                        <a:rPr lang="en-GB" sz="1800" kern="100">
                          <a:effectLst/>
                          <a:latin typeface="+mn-lt"/>
                        </a:rPr>
                        <a:t>Test</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endParaRPr lang="en-GB" sz="1800" kern="100">
                        <a:effectLst/>
                        <a:latin typeface="+mn-lt"/>
                      </a:endParaRPr>
                    </a:p>
                  </a:txBody>
                  <a:tcPr marL="102870" marR="102870" marT="0" marB="0"/>
                </a:tc>
                <a:tc>
                  <a:txBody>
                    <a:bodyPr/>
                    <a:lstStyle/>
                    <a:p>
                      <a:pPr marL="0" marR="0">
                        <a:lnSpc>
                          <a:spcPct val="115000"/>
                        </a:lnSpc>
                        <a:spcAft>
                          <a:spcPts val="800"/>
                        </a:spcAft>
                      </a:pPr>
                      <a:r>
                        <a:rPr lang="en-GB" sz="1800" kern="100">
                          <a:effectLst/>
                          <a:latin typeface="+mn-lt"/>
                        </a:rPr>
                        <a:t>Positive</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Negative</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endParaRPr lang="en-GB" sz="1800" kern="100">
                        <a:effectLst/>
                        <a:latin typeface="+mn-lt"/>
                      </a:endParaRPr>
                    </a:p>
                  </a:txBody>
                  <a:tcPr marL="102870" marR="102870" marT="0" marB="0"/>
                </a:tc>
                <a:extLst>
                  <a:ext uri="{0D108BD9-81ED-4DB2-BD59-A6C34878D82A}">
                    <a16:rowId xmlns:a16="http://schemas.microsoft.com/office/drawing/2014/main" val="752619599"/>
                  </a:ext>
                </a:extLst>
              </a:tr>
              <a:tr h="612458">
                <a:tc vMerge="1">
                  <a:txBody>
                    <a:bodyPr/>
                    <a:lstStyle/>
                    <a:p>
                      <a:endParaRPr lang="en-GB"/>
                    </a:p>
                  </a:txBody>
                  <a:tcPr/>
                </a:tc>
                <a:tc>
                  <a:txBody>
                    <a:bodyPr/>
                    <a:lstStyle/>
                    <a:p>
                      <a:pPr marL="0" marR="0">
                        <a:lnSpc>
                          <a:spcPct val="115000"/>
                        </a:lnSpc>
                        <a:spcAft>
                          <a:spcPts val="800"/>
                        </a:spcAft>
                      </a:pPr>
                      <a:r>
                        <a:rPr lang="en-GB" sz="1800" kern="100">
                          <a:effectLst/>
                          <a:latin typeface="+mn-lt"/>
                        </a:rPr>
                        <a:t>Positive</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a</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b</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Total Test positive (a+b)</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extLst>
                  <a:ext uri="{0D108BD9-81ED-4DB2-BD59-A6C34878D82A}">
                    <a16:rowId xmlns:a16="http://schemas.microsoft.com/office/drawing/2014/main" val="3144407576"/>
                  </a:ext>
                </a:extLst>
              </a:tr>
              <a:tr h="612458">
                <a:tc vMerge="1">
                  <a:txBody>
                    <a:bodyPr/>
                    <a:lstStyle/>
                    <a:p>
                      <a:endParaRPr lang="en-GB"/>
                    </a:p>
                  </a:txBody>
                  <a:tcPr/>
                </a:tc>
                <a:tc>
                  <a:txBody>
                    <a:bodyPr/>
                    <a:lstStyle/>
                    <a:p>
                      <a:pPr marL="0" marR="0">
                        <a:lnSpc>
                          <a:spcPct val="115000"/>
                        </a:lnSpc>
                        <a:spcAft>
                          <a:spcPts val="800"/>
                        </a:spcAft>
                      </a:pPr>
                      <a:r>
                        <a:rPr lang="en-GB" sz="1800" kern="100">
                          <a:effectLst/>
                          <a:latin typeface="+mn-lt"/>
                        </a:rPr>
                        <a:t>Negative</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c</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d</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dirty="0">
                          <a:effectLst/>
                          <a:latin typeface="+mn-lt"/>
                        </a:rPr>
                        <a:t>Total Test Negative (</a:t>
                      </a:r>
                      <a:r>
                        <a:rPr lang="en-GB" sz="1800" kern="100" dirty="0" err="1">
                          <a:effectLst/>
                          <a:latin typeface="+mn-lt"/>
                        </a:rPr>
                        <a:t>c+d</a:t>
                      </a:r>
                      <a:r>
                        <a:rPr lang="en-GB" sz="1800" kern="100" dirty="0">
                          <a:effectLst/>
                          <a:latin typeface="+mn-lt"/>
                        </a:rPr>
                        <a:t>)</a:t>
                      </a:r>
                      <a:endParaRPr lang="en-GB" sz="1800" kern="100" dirty="0">
                        <a:effectLst/>
                        <a:latin typeface="+mn-lt"/>
                        <a:ea typeface="Aptos" panose="020B0004020202020204" pitchFamily="34" charset="0"/>
                        <a:cs typeface="Times New Roman" panose="02020603050405020304" pitchFamily="18" charset="0"/>
                      </a:endParaRPr>
                    </a:p>
                  </a:txBody>
                  <a:tcPr marL="102870" marR="102870" marT="0" marB="0"/>
                </a:tc>
                <a:extLst>
                  <a:ext uri="{0D108BD9-81ED-4DB2-BD59-A6C34878D82A}">
                    <a16:rowId xmlns:a16="http://schemas.microsoft.com/office/drawing/2014/main" val="3020845917"/>
                  </a:ext>
                </a:extLst>
              </a:tr>
              <a:tr h="1080326">
                <a:tc vMerge="1">
                  <a:txBody>
                    <a:bodyPr/>
                    <a:lstStyle/>
                    <a:p>
                      <a:endParaRPr lang="en-GB"/>
                    </a:p>
                  </a:txBody>
                  <a:tcPr/>
                </a:tc>
                <a:tc>
                  <a:txBody>
                    <a:bodyPr/>
                    <a:lstStyle/>
                    <a:p>
                      <a:endParaRPr lang="en-GB" sz="1800" kern="100" dirty="0">
                        <a:effectLst/>
                        <a:latin typeface="+mn-lt"/>
                      </a:endParaRPr>
                    </a:p>
                  </a:txBody>
                  <a:tcPr marL="102870" marR="102870" marT="0" marB="0"/>
                </a:tc>
                <a:tc>
                  <a:txBody>
                    <a:bodyPr/>
                    <a:lstStyle/>
                    <a:p>
                      <a:pPr marL="0" marR="0">
                        <a:lnSpc>
                          <a:spcPct val="115000"/>
                        </a:lnSpc>
                        <a:spcAft>
                          <a:spcPts val="800"/>
                        </a:spcAft>
                      </a:pPr>
                      <a:r>
                        <a:rPr lang="en-GB" sz="1800" kern="100">
                          <a:effectLst/>
                          <a:latin typeface="+mn-lt"/>
                        </a:rPr>
                        <a:t>Total Disease Positive</a:t>
                      </a:r>
                    </a:p>
                    <a:p>
                      <a:pPr marL="0" marR="0" algn="ctr">
                        <a:lnSpc>
                          <a:spcPct val="115000"/>
                        </a:lnSpc>
                        <a:spcAft>
                          <a:spcPts val="800"/>
                        </a:spcAft>
                      </a:pPr>
                      <a:r>
                        <a:rPr lang="en-GB" sz="1800" kern="100">
                          <a:effectLst/>
                          <a:latin typeface="+mn-lt"/>
                        </a:rPr>
                        <a:t>(a+c)</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a:effectLst/>
                          <a:latin typeface="+mn-lt"/>
                        </a:rPr>
                        <a:t>Total Disease Negative</a:t>
                      </a:r>
                    </a:p>
                    <a:p>
                      <a:pPr marL="0" marR="0" algn="ctr">
                        <a:lnSpc>
                          <a:spcPct val="115000"/>
                        </a:lnSpc>
                        <a:spcAft>
                          <a:spcPts val="800"/>
                        </a:spcAft>
                      </a:pPr>
                      <a:r>
                        <a:rPr lang="en-GB" sz="1800" kern="100">
                          <a:effectLst/>
                          <a:latin typeface="+mn-lt"/>
                        </a:rPr>
                        <a:t>(b+d)</a:t>
                      </a:r>
                      <a:endParaRPr lang="en-GB" sz="1800" kern="100">
                        <a:effectLst/>
                        <a:latin typeface="+mn-lt"/>
                        <a:ea typeface="Aptos" panose="020B0004020202020204" pitchFamily="34" charset="0"/>
                        <a:cs typeface="Times New Roman" panose="02020603050405020304" pitchFamily="18" charset="0"/>
                      </a:endParaRPr>
                    </a:p>
                  </a:txBody>
                  <a:tcPr marL="102870" marR="102870" marT="0" marB="0"/>
                </a:tc>
                <a:tc>
                  <a:txBody>
                    <a:bodyPr/>
                    <a:lstStyle/>
                    <a:p>
                      <a:pPr marL="0" marR="0">
                        <a:lnSpc>
                          <a:spcPct val="115000"/>
                        </a:lnSpc>
                        <a:spcAft>
                          <a:spcPts val="800"/>
                        </a:spcAft>
                      </a:pPr>
                      <a:r>
                        <a:rPr lang="en-GB" sz="1800" kern="100" dirty="0">
                          <a:effectLst/>
                          <a:latin typeface="+mn-lt"/>
                        </a:rPr>
                        <a:t>Total Population</a:t>
                      </a:r>
                      <a:endParaRPr lang="en-GB" sz="1800" kern="100" dirty="0">
                        <a:effectLst/>
                        <a:latin typeface="+mn-lt"/>
                        <a:ea typeface="Aptos" panose="020B0004020202020204" pitchFamily="34" charset="0"/>
                        <a:cs typeface="Times New Roman" panose="02020603050405020304" pitchFamily="18" charset="0"/>
                      </a:endParaRPr>
                    </a:p>
                  </a:txBody>
                  <a:tcPr marL="102870" marR="102870" marT="0" marB="0"/>
                </a:tc>
                <a:extLst>
                  <a:ext uri="{0D108BD9-81ED-4DB2-BD59-A6C34878D82A}">
                    <a16:rowId xmlns:a16="http://schemas.microsoft.com/office/drawing/2014/main" val="1964391593"/>
                  </a:ext>
                </a:extLst>
              </a:tr>
            </a:tbl>
          </a:graphicData>
        </a:graphic>
      </p:graphicFrame>
    </p:spTree>
    <p:extLst>
      <p:ext uri="{BB962C8B-B14F-4D97-AF65-F5344CB8AC3E}">
        <p14:creationId xmlns:p14="http://schemas.microsoft.com/office/powerpoint/2010/main" val="38629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0E193-E73C-C844-873A-056A4289DB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EB540-3148-0298-1CBC-4492F61739C5}"/>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716E8FF4-A998-6F4D-C0DA-F9C80EF5CC64}"/>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88A0039-3952-6975-96FA-46A73F8F44E2}"/>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41E5B01C-D740-62FE-F913-64992D83A7D8}"/>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A261106A-89FB-6BE8-688A-83FF0CAA6CD0}"/>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7E32244A-57A5-32FA-E912-968B23043032}"/>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2491EE07-383F-1EF9-62EF-E14363812645}"/>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6B7C0838-035F-2137-2617-2FFE9F8A4CF0}"/>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E084B4B5-C6EC-DF8B-0AF6-209F84971A03}"/>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D1C14E4F-63FD-7010-C4D8-C4F23B261ADC}"/>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19701299-FE52-99F8-5A78-2D1590FD23F2}"/>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0540C74D-778B-23C2-5D8E-0F49BD3D011D}"/>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D515EF03-4AFB-5921-BCD3-275AEB8C7957}"/>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1591DD62-31EF-1DA2-7D64-DC89EA21999D}"/>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38220532-3675-0B6A-0F7B-BB11F1115395}"/>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99FCBDEC-CE28-4E99-AA63-D3387CC504EB}"/>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96277241-119F-05E1-2B03-BDE20343D92D}"/>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14BC8811-ABAB-9860-8AE9-3A551D3CDE3C}"/>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7EF50617-8B4D-1B40-7C88-AEF40799086F}"/>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207F8B71-5E3C-FDB2-B68F-C6C69AB9A40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D0CD9C21-E0A6-E657-970E-B18021DF5A78}"/>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0F894B84-E39A-AB43-EB70-02A24C5A2BA8}"/>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38BF054E-3558-DE2C-8A8C-E85DA8854CCC}"/>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29</a:t>
            </a:r>
          </a:p>
        </p:txBody>
      </p:sp>
      <p:pic>
        <p:nvPicPr>
          <p:cNvPr id="27" name="Picture 3">
            <a:extLst>
              <a:ext uri="{FF2B5EF4-FFF2-40B4-BE49-F238E27FC236}">
                <a16:creationId xmlns:a16="http://schemas.microsoft.com/office/drawing/2014/main" id="{D6C52A1E-AB8D-E81E-3EA4-6F035CE61B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3801" y="2434264"/>
            <a:ext cx="13347587" cy="540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81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16330-B52D-4578-37F1-3EA83EA20E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DA2835-D5BB-E0DF-E6F4-40715E70E067}"/>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88B6B5E-054F-85C5-118A-2A35F1BC96CC}"/>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066C6BB-1449-1B69-CAAA-5E20D58ECD09}"/>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8CBE5BB9-4CB6-B46A-AC1B-1FDA4B018F91}"/>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CD59F380-7201-D71F-A103-90462A721E8C}"/>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12031859-C60A-1957-035E-5A8DAC6F13BE}"/>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C44D65B6-FB51-87B7-5649-912C06CECC71}"/>
              </a:ext>
            </a:extLst>
          </p:cNvPr>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Foundational Definitions</a:t>
            </a:r>
          </a:p>
        </p:txBody>
      </p:sp>
      <p:sp>
        <p:nvSpPr>
          <p:cNvPr id="9" name="Freeform 9">
            <a:extLst>
              <a:ext uri="{FF2B5EF4-FFF2-40B4-BE49-F238E27FC236}">
                <a16:creationId xmlns:a16="http://schemas.microsoft.com/office/drawing/2014/main" id="{5579643B-D40F-49B0-2D19-66CAF2739070}"/>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86F06A01-31FC-06F8-37EF-77E43BB28325}"/>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1647628D-541B-A2E4-B52D-26E89E306D8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8DCE0624-9D2F-7A1F-98B8-90C8BECC367D}"/>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AAA87A2B-FC27-F230-B405-DD02B25D2E14}"/>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D95C987D-4938-0CC2-6104-6BA0D1F2E6B1}"/>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31B9143A-8C9D-602A-ABE6-661E04AEDCFD}"/>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3A8BBB8B-5E93-C0BA-A423-55A69364475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1A43BBB4-ADCF-AEC0-920C-500F8F66943A}"/>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1054A06F-B232-370B-C554-015E41935939}"/>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5F1968B1-5E7E-5D32-11DA-E63B1917EB4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F2E1400A-CE19-4AE5-A1DD-EE09A4D40B03}"/>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13A2E7E1-B43D-B87E-DC0D-4798EF77285B}"/>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dirty="0"/>
          </a:p>
        </p:txBody>
      </p:sp>
      <p:sp>
        <p:nvSpPr>
          <p:cNvPr id="23" name="Freeform 23">
            <a:extLst>
              <a:ext uri="{FF2B5EF4-FFF2-40B4-BE49-F238E27FC236}">
                <a16:creationId xmlns:a16="http://schemas.microsoft.com/office/drawing/2014/main" id="{8DC6E885-AC23-5FCE-2106-639A0C9ADE99}"/>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99EFFD43-8604-309B-7ECE-BA9DAA72E9DD}"/>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028F770A-6286-023E-99AF-9F142753E779}"/>
              </a:ext>
            </a:extLst>
          </p:cNvPr>
          <p:cNvSpPr txBox="1"/>
          <p:nvPr/>
        </p:nvSpPr>
        <p:spPr>
          <a:xfrm>
            <a:off x="840192" y="2947377"/>
            <a:ext cx="7446325" cy="5475602"/>
          </a:xfrm>
          <a:prstGeom prst="rect">
            <a:avLst/>
          </a:prstGeom>
          <a:ln w="19050">
            <a:solidFill>
              <a:schemeClr val="tx1"/>
            </a:solidFill>
          </a:ln>
        </p:spPr>
        <p:txBody>
          <a:bodyPr wrap="square" lIns="0" tIns="0" rIns="0" bIns="0" rtlCol="0" anchor="t">
            <a:spAutoFit/>
          </a:bodyPr>
          <a:lstStyle/>
          <a:p>
            <a:pPr marL="342900" indent="-342900" algn="l">
              <a:lnSpc>
                <a:spcPct val="150000"/>
              </a:lnSpc>
              <a:buFont typeface="Wingdings" panose="05000000000000000000" pitchFamily="2" charset="2"/>
              <a:buChar char="q"/>
            </a:pPr>
            <a:r>
              <a:rPr lang="en-US" sz="2399" b="1" dirty="0">
                <a:solidFill>
                  <a:srgbClr val="000000"/>
                </a:solidFill>
                <a:latin typeface="Montserrat"/>
                <a:ea typeface="Montserrat"/>
                <a:cs typeface="Montserrat"/>
                <a:sym typeface="Montserrat"/>
              </a:rPr>
              <a:t>Epidemiology: </a:t>
            </a:r>
            <a:r>
              <a:rPr lang="en-US" sz="2399" dirty="0">
                <a:solidFill>
                  <a:srgbClr val="000000"/>
                </a:solidFill>
                <a:latin typeface="Montserrat"/>
                <a:ea typeface="Montserrat"/>
                <a:cs typeface="Montserrat"/>
                <a:sym typeface="Montserrat"/>
              </a:rPr>
              <a:t>The study of disease distribution and determinants in populations to control health problems.</a:t>
            </a:r>
          </a:p>
          <a:p>
            <a:pPr marL="342900" indent="-342900" algn="l">
              <a:lnSpc>
                <a:spcPct val="150000"/>
              </a:lnSpc>
              <a:buFont typeface="Wingdings" panose="05000000000000000000" pitchFamily="2" charset="2"/>
              <a:buChar char="q"/>
            </a:pPr>
            <a:endParaRPr lang="en-US" sz="2399" dirty="0">
              <a:solidFill>
                <a:srgbClr val="000000"/>
              </a:solidFill>
              <a:latin typeface="Montserrat"/>
              <a:ea typeface="Montserrat"/>
              <a:cs typeface="Montserrat"/>
              <a:sym typeface="Montserrat"/>
            </a:endParaRPr>
          </a:p>
          <a:p>
            <a:pPr marL="342900" indent="-342900" algn="l">
              <a:lnSpc>
                <a:spcPct val="150000"/>
              </a:lnSpc>
              <a:buFont typeface="Wingdings" panose="05000000000000000000" pitchFamily="2" charset="2"/>
              <a:buChar char="q"/>
            </a:pPr>
            <a:r>
              <a:rPr lang="en-US" sz="2399" b="1" dirty="0">
                <a:solidFill>
                  <a:srgbClr val="000000"/>
                </a:solidFill>
                <a:latin typeface="Montserrat"/>
                <a:ea typeface="Montserrat"/>
                <a:cs typeface="Montserrat"/>
                <a:sym typeface="Montserrat"/>
              </a:rPr>
              <a:t>Public Health: </a:t>
            </a:r>
            <a:r>
              <a:rPr lang="en-US" sz="2399" dirty="0">
                <a:solidFill>
                  <a:srgbClr val="000000"/>
                </a:solidFill>
                <a:latin typeface="Montserrat"/>
                <a:ea typeface="Montserrat"/>
                <a:cs typeface="Montserrat"/>
                <a:sym typeface="Montserrat"/>
              </a:rPr>
              <a:t>Organized community efforts to prevent disease, promote health, and prolong life.</a:t>
            </a:r>
          </a:p>
          <a:p>
            <a:pPr marL="342900" indent="-342900" algn="l">
              <a:lnSpc>
                <a:spcPct val="150000"/>
              </a:lnSpc>
              <a:buFont typeface="Wingdings" panose="05000000000000000000" pitchFamily="2" charset="2"/>
              <a:buChar char="q"/>
            </a:pPr>
            <a:endParaRPr lang="en-US" sz="2399" dirty="0">
              <a:solidFill>
                <a:srgbClr val="000000"/>
              </a:solidFill>
              <a:latin typeface="Montserrat"/>
              <a:ea typeface="Montserrat"/>
              <a:cs typeface="Montserrat"/>
              <a:sym typeface="Montserrat"/>
            </a:endParaRPr>
          </a:p>
          <a:p>
            <a:pPr marL="342900" indent="-342900" algn="l">
              <a:lnSpc>
                <a:spcPct val="150000"/>
              </a:lnSpc>
              <a:buFont typeface="Wingdings" panose="05000000000000000000" pitchFamily="2" charset="2"/>
              <a:buChar char="q"/>
            </a:pPr>
            <a:r>
              <a:rPr lang="en-US" sz="2399" b="1" dirty="0">
                <a:solidFill>
                  <a:srgbClr val="000000"/>
                </a:solidFill>
                <a:latin typeface="Montserrat"/>
                <a:ea typeface="Montserrat"/>
                <a:cs typeface="Montserrat"/>
                <a:sym typeface="Montserrat"/>
              </a:rPr>
              <a:t>Relationship: </a:t>
            </a:r>
            <a:r>
              <a:rPr lang="en-US" sz="2399" dirty="0">
                <a:solidFill>
                  <a:srgbClr val="000000"/>
                </a:solidFill>
                <a:latin typeface="Montserrat"/>
                <a:ea typeface="Montserrat"/>
                <a:cs typeface="Montserrat"/>
                <a:sym typeface="Montserrat"/>
              </a:rPr>
              <a:t>Epidemiology provides the scientific foundation for public health action</a:t>
            </a:r>
          </a:p>
        </p:txBody>
      </p:sp>
      <p:sp>
        <p:nvSpPr>
          <p:cNvPr id="26" name="TextBox 26">
            <a:extLst>
              <a:ext uri="{FF2B5EF4-FFF2-40B4-BE49-F238E27FC236}">
                <a16:creationId xmlns:a16="http://schemas.microsoft.com/office/drawing/2014/main" id="{241A0C22-510A-072A-7A9B-685CCB9C3415}"/>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3</a:t>
            </a:r>
          </a:p>
        </p:txBody>
      </p:sp>
      <p:pic>
        <p:nvPicPr>
          <p:cNvPr id="35" name="Picture 34">
            <a:extLst>
              <a:ext uri="{FF2B5EF4-FFF2-40B4-BE49-F238E27FC236}">
                <a16:creationId xmlns:a16="http://schemas.microsoft.com/office/drawing/2014/main" id="{85E6FE78-70BB-595A-3CB5-8220F9C29766}"/>
              </a:ext>
            </a:extLst>
          </p:cNvPr>
          <p:cNvPicPr>
            <a:picLocks noChangeAspect="1"/>
          </p:cNvPicPr>
          <p:nvPr/>
        </p:nvPicPr>
        <p:blipFill>
          <a:blip r:embed="rId12"/>
          <a:stretch>
            <a:fillRect/>
          </a:stretch>
        </p:blipFill>
        <p:spPr>
          <a:xfrm>
            <a:off x="9498901" y="2156759"/>
            <a:ext cx="6546091" cy="7861154"/>
          </a:xfrm>
          <a:prstGeom prst="rect">
            <a:avLst/>
          </a:prstGeom>
        </p:spPr>
      </p:pic>
    </p:spTree>
    <p:extLst>
      <p:ext uri="{BB962C8B-B14F-4D97-AF65-F5344CB8AC3E}">
        <p14:creationId xmlns:p14="http://schemas.microsoft.com/office/powerpoint/2010/main" val="39834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BC52-E8CA-DD17-45C7-309C51D58E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51EDF-1346-0362-0DDB-D1F7C8229BF8}"/>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E98DE1DF-79DF-85FC-386E-08B0124A26E1}"/>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B0DBA2D6-46D1-B853-B936-F4D4688FD5B2}"/>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CEA757A7-8DCA-D935-0458-DEF20F1AA1F3}"/>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0B2E9479-4FBD-C9FB-E447-EFCE6FD682A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2367C2C1-D485-FBE3-8E23-133B8594A2DF}"/>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416748B2-AFDA-E7E8-D947-F1143AA26DF4}"/>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38300ADE-C0AB-4A89-AA12-0DB33BA2B0B6}"/>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F9FB99AA-A38F-6299-BCDF-8802F0ED5D04}"/>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E1990509-2A7A-5C6B-FE0C-C5A75C9411F5}"/>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66C074AC-799A-6A32-4A92-E1543E0F8434}"/>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0CF36044-FB13-3247-BC42-710C7AC08F76}"/>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98821EE8-03B4-1DDC-8EA9-6FE836AE1CB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E0BD65E7-C1D8-93D7-2BF9-1C93777BD15F}"/>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13F12E7D-EFF0-BD94-A3CB-8988A46DA7A9}"/>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461ACD08-1277-5A8B-4E97-C2CB7834A200}"/>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EDB65FD8-DA4C-781B-137B-78DF46E2D92D}"/>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2EADF7D7-69FB-D43B-89E6-B58C496FA84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8105F9DB-A028-A49E-4716-A48CDDECD544}"/>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696A7CF1-BEC7-521E-D33B-5BF1B80BA5A6}"/>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109573C5-FF11-380A-D864-A5BC1C0DF248}"/>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ABEF6387-D638-1387-1E14-111773D0C0FC}"/>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6AF4618F-1D22-7C58-B876-51EF4220AE5F}"/>
              </a:ext>
            </a:extLst>
          </p:cNvPr>
          <p:cNvSpPr txBox="1"/>
          <p:nvPr/>
        </p:nvSpPr>
        <p:spPr>
          <a:xfrm>
            <a:off x="16265918" y="9619723"/>
            <a:ext cx="65233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30</a:t>
            </a:r>
          </a:p>
        </p:txBody>
      </p:sp>
      <p:pic>
        <p:nvPicPr>
          <p:cNvPr id="8" name="Picture 2">
            <a:extLst>
              <a:ext uri="{FF2B5EF4-FFF2-40B4-BE49-F238E27FC236}">
                <a16:creationId xmlns:a16="http://schemas.microsoft.com/office/drawing/2014/main" id="{94D264B0-DE5B-E3D7-BD91-42ACDC6132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0115" y="1646101"/>
            <a:ext cx="10393640" cy="819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238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926A8-C462-1059-2235-D7A9CD58FA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BA0F27-EF59-EBA9-551B-11834A82AE2C}"/>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E66461C3-22ED-7DD2-50E3-85A69DDB52EC}"/>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61D0FD42-AE50-D770-B1F8-C205642836C9}"/>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CC51EFE4-6F64-F379-63F0-FCB1418D363F}"/>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D7E48208-7926-2EEA-3D4B-A1584C87881A}"/>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D404EC94-E64B-79D1-01F8-891E78A53AFB}"/>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998998B8-2D38-82D0-2405-3AE71FCA0395}"/>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B88325A7-9E38-1FD3-3820-95F6B6F8CA5B}"/>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5D31A661-1701-E5BA-FEE4-56A86376FD7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EA309CC2-91DF-DEC4-23E5-012849ABA8E2}"/>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E4C05B12-EE14-E652-A628-78686B2CEE59}"/>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4913B586-8466-52D9-D1DB-F90FF638E01E}"/>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EDECFE4E-B57B-CB99-4203-DE57493AEC0A}"/>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8B79351E-C4E5-41A7-7B70-33187386B087}"/>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7EE56FDB-1DC5-A0E4-27AA-48623FDBFA1D}"/>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0E55F77C-8B78-19E9-9BA5-2A2D152AD95A}"/>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0CA09D4B-BA2B-EB9C-230B-6D544E212AC2}"/>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0485746A-B215-339B-C54F-F48F5007FDE9}"/>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9BA7462F-D5FE-977D-E018-5803E8A108DD}"/>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8B64714E-601A-1EA9-B15D-854562D7299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14679A6C-0972-1E8C-7665-870E4A620430}"/>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ADDC7D7D-0CF1-44FE-C0DD-B3591231A12B}"/>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623C0FDA-1834-4FFF-7CE3-E2F6577D58CA}"/>
              </a:ext>
            </a:extLst>
          </p:cNvPr>
          <p:cNvSpPr txBox="1"/>
          <p:nvPr/>
        </p:nvSpPr>
        <p:spPr>
          <a:xfrm>
            <a:off x="16265918" y="9619723"/>
            <a:ext cx="4218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31</a:t>
            </a:r>
          </a:p>
        </p:txBody>
      </p:sp>
      <p:pic>
        <p:nvPicPr>
          <p:cNvPr id="25" name="Picture 2">
            <a:extLst>
              <a:ext uri="{FF2B5EF4-FFF2-40B4-BE49-F238E27FC236}">
                <a16:creationId xmlns:a16="http://schemas.microsoft.com/office/drawing/2014/main" id="{3D6A2891-EE3F-355F-8816-1B90895818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1971" y="1782802"/>
            <a:ext cx="11385787" cy="75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720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2AC42-F3F7-9CC6-555C-70CFFDEF7B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43105C-41B5-CFE5-B39B-793963796548}"/>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8A243CB4-49E5-6E86-ADA3-59920BD5BC2B}"/>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0F0E68E7-9303-6BC3-DC10-66BBD9134C3B}"/>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934EDB6D-EEAD-1B72-1900-F1585D4ABC32}"/>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00BFB555-266E-38EF-4032-CD33BA70A1E6}"/>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BDF72A8E-AB61-0459-1F85-10B16F69E72A}"/>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F8DC35CA-7C46-B6F3-A526-4AD2DC127AB9}"/>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C12FC6D0-383E-EA68-DCAB-FB08E8E41F16}"/>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CA709A3D-C231-9D0D-B7C9-C7E1012C4DA4}"/>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77F77A2C-F904-7F61-E45C-6F86FFD8B08E}"/>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0AB36F9C-06BC-689B-D61A-60D96CD31E9D}"/>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1B1D49F1-9402-03E2-B664-9455F64DF5D0}"/>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EE7D3B3A-7D28-3C5E-62D7-0249581FA397}"/>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42149518-FA40-05C9-ACBB-8D9AC69CCDBE}"/>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B2671AA1-49FB-3990-D30F-9A849F7C0CBD}"/>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55DC34C3-5935-EA18-9EBA-5A1DFDFED733}"/>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D6167D44-A272-9525-0E05-3BFE95BDEC4D}"/>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A7F1B855-40EA-CEC8-1D3D-0ADF823EC23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A626E1A3-A4B0-BB53-D355-892D55FBD37C}"/>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DAF5F6FF-2B8E-6078-371C-DD10E0FEBF4A}"/>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52FB06CF-9266-8892-AAD0-C67CA6945A4D}"/>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41AFE1EF-77BE-2E65-D8B0-A260E99355A6}"/>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7436836F-DFAA-9287-D843-980D8AAC9E32}"/>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32</a:t>
            </a:r>
          </a:p>
        </p:txBody>
      </p:sp>
      <p:sp>
        <p:nvSpPr>
          <p:cNvPr id="8" name="Title 1">
            <a:extLst>
              <a:ext uri="{FF2B5EF4-FFF2-40B4-BE49-F238E27FC236}">
                <a16:creationId xmlns:a16="http://schemas.microsoft.com/office/drawing/2014/main" id="{706A1238-1C07-773C-1ED9-30AE4BB61F86}"/>
              </a:ext>
            </a:extLst>
          </p:cNvPr>
          <p:cNvSpPr txBox="1">
            <a:spLocks/>
          </p:cNvSpPr>
          <p:nvPr/>
        </p:nvSpPr>
        <p:spPr>
          <a:xfrm>
            <a:off x="3415526" y="2046295"/>
            <a:ext cx="10515600" cy="1053920"/>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C000"/>
                </a:solidFill>
                <a:latin typeface="Montserrat" panose="00000500000000000000" pitchFamily="2" charset="0"/>
              </a:rPr>
              <a:t>How Do We Translate “Big Data” into “Smart Data for Epidemiology?</a:t>
            </a:r>
            <a:endParaRPr lang="en-GB" sz="3600" b="1" dirty="0">
              <a:solidFill>
                <a:srgbClr val="FFC000"/>
              </a:solidFill>
              <a:latin typeface="Montserrat" panose="00000500000000000000" pitchFamily="2" charset="0"/>
            </a:endParaRPr>
          </a:p>
        </p:txBody>
      </p:sp>
      <p:pic>
        <p:nvPicPr>
          <p:cNvPr id="27" name="Picture 26">
            <a:extLst>
              <a:ext uri="{FF2B5EF4-FFF2-40B4-BE49-F238E27FC236}">
                <a16:creationId xmlns:a16="http://schemas.microsoft.com/office/drawing/2014/main" id="{9D2BE81B-ED8B-B347-4B14-6ACF8DCF4F78}"/>
              </a:ext>
            </a:extLst>
          </p:cNvPr>
          <p:cNvPicPr>
            <a:picLocks noChangeAspect="1"/>
          </p:cNvPicPr>
          <p:nvPr/>
        </p:nvPicPr>
        <p:blipFill>
          <a:blip r:embed="rId12"/>
          <a:stretch>
            <a:fillRect/>
          </a:stretch>
        </p:blipFill>
        <p:spPr>
          <a:xfrm>
            <a:off x="4648200" y="3305425"/>
            <a:ext cx="9461254" cy="5736846"/>
          </a:xfrm>
          <a:prstGeom prst="rect">
            <a:avLst/>
          </a:prstGeom>
        </p:spPr>
      </p:pic>
    </p:spTree>
    <p:extLst>
      <p:ext uri="{BB962C8B-B14F-4D97-AF65-F5344CB8AC3E}">
        <p14:creationId xmlns:p14="http://schemas.microsoft.com/office/powerpoint/2010/main" val="358555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74BCB-D13D-D4F8-9884-E87CBDC9B3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E50CD8-74DF-8650-7FE8-99FEB2D0FCF9}"/>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0889665-1DFC-E836-F10C-11A5E09406D4}"/>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EC3BB591-EC87-C649-0601-F998AE77FEE8}"/>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BECDCD0C-BA76-019B-1963-D3CFF9251B5A}"/>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7C486D4C-1774-99B4-9E20-BA4CCE720FBE}"/>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5D5D6E15-C704-E5DC-6C96-E2641E9B37BF}"/>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7FF61C05-02D9-B3BF-FB92-678BD67E311E}"/>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EA76B163-7C8B-3C35-C968-AE9BC0BBFAD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9D6BE4E3-A958-94A7-711C-627F6E776BA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AAA3EEB8-C520-F39C-3C4B-21CCE8D653C9}"/>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D549F384-4562-5BE4-8711-99779FCD79D6}"/>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DF1CEAEB-9014-75CB-4DAB-7629C7DFF12B}"/>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CA42019D-D73B-B366-5747-FE70E9C18B03}"/>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014BFDE6-9CC7-5E62-8EC1-2E7E65A26149}"/>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E29F0B6C-E852-414A-8308-551E9AFD1A71}"/>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BC6EC5A6-5615-9248-E04B-A24753815019}"/>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96C02889-7B0C-17D7-6E85-6A17C115879A}"/>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23E0FBA1-279A-95CD-9EAC-618179B8D69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21A8D7B2-D89A-37CD-EFC2-CB190CE3877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65143905-8A5E-C8C3-4DBA-66D1EE5DCEAE}"/>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BD7508AB-BE2D-51BF-D0B9-8E0CE9EE222E}"/>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295DF70A-216A-3FA0-7B22-72320BB72943}"/>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F60F271D-CFB3-5581-47FC-3C7A4BECFB18}"/>
              </a:ext>
            </a:extLst>
          </p:cNvPr>
          <p:cNvSpPr txBox="1"/>
          <p:nvPr/>
        </p:nvSpPr>
        <p:spPr>
          <a:xfrm>
            <a:off x="16265918" y="9619723"/>
            <a:ext cx="498082" cy="400110"/>
          </a:xfrm>
          <a:prstGeom prst="rect">
            <a:avLst/>
          </a:prstGeom>
        </p:spPr>
        <p:txBody>
          <a:bodyPr wrap="square" lIns="0" tIns="0" rIns="0" bIns="0" rtlCol="0" anchor="t">
            <a:spAutoFit/>
          </a:bodyPr>
          <a:lstStyle/>
          <a:p>
            <a:pPr algn="l">
              <a:lnSpc>
                <a:spcPts val="3207"/>
              </a:lnSpc>
            </a:pPr>
            <a:r>
              <a:rPr lang="en-US" sz="2400" b="1" i="1" dirty="0">
                <a:solidFill>
                  <a:srgbClr val="F4743B"/>
                </a:solidFill>
                <a:latin typeface="Poppins Bold Italics"/>
                <a:ea typeface="Poppins Bold Italics"/>
                <a:cs typeface="Poppins Bold Italics"/>
                <a:sym typeface="Poppins Bold Italics"/>
              </a:rPr>
              <a:t>33</a:t>
            </a:r>
          </a:p>
        </p:txBody>
      </p:sp>
      <p:pic>
        <p:nvPicPr>
          <p:cNvPr id="25" name="Picture 24">
            <a:extLst>
              <a:ext uri="{FF2B5EF4-FFF2-40B4-BE49-F238E27FC236}">
                <a16:creationId xmlns:a16="http://schemas.microsoft.com/office/drawing/2014/main" id="{20474F2C-42F4-6717-DA3A-CE9FA3C04DAC}"/>
              </a:ext>
            </a:extLst>
          </p:cNvPr>
          <p:cNvPicPr>
            <a:picLocks noChangeAspect="1"/>
          </p:cNvPicPr>
          <p:nvPr/>
        </p:nvPicPr>
        <p:blipFill>
          <a:blip r:embed="rId12"/>
          <a:stretch>
            <a:fillRect/>
          </a:stretch>
        </p:blipFill>
        <p:spPr>
          <a:xfrm>
            <a:off x="4038600" y="1384645"/>
            <a:ext cx="10209707" cy="7872221"/>
          </a:xfrm>
          <a:prstGeom prst="rect">
            <a:avLst/>
          </a:prstGeom>
        </p:spPr>
      </p:pic>
    </p:spTree>
    <p:extLst>
      <p:ext uri="{BB962C8B-B14F-4D97-AF65-F5344CB8AC3E}">
        <p14:creationId xmlns:p14="http://schemas.microsoft.com/office/powerpoint/2010/main" val="451958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04D6D-3AF5-760D-3FCB-8D69BE15A5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B654E2-10FA-730C-E9CA-EF93E277AE9F}"/>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EFE77752-A1AE-34F2-6DFD-EB4B6325C7D5}"/>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9878D975-ADCF-211E-1BB2-36C4DAAEF863}"/>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57FDB9C3-4382-99C6-9323-30C8AC993A33}"/>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EFC92330-B999-1AAA-99BF-15BBCA313FBB}"/>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70DBB794-BA6E-B45E-08C7-0B21DC41C169}"/>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4A78826E-52AF-5545-C9E6-D8F83A88E1D7}"/>
              </a:ext>
            </a:extLst>
          </p:cNvPr>
          <p:cNvSpPr txBox="1"/>
          <p:nvPr/>
        </p:nvSpPr>
        <p:spPr>
          <a:xfrm>
            <a:off x="1564199" y="2183048"/>
            <a:ext cx="15276001" cy="577081"/>
          </a:xfrm>
          <a:prstGeom prst="rect">
            <a:avLst/>
          </a:prstGeom>
        </p:spPr>
        <p:txBody>
          <a:bodyPr wrap="square"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Social Determinants of Health</a:t>
            </a:r>
          </a:p>
        </p:txBody>
      </p:sp>
      <p:sp>
        <p:nvSpPr>
          <p:cNvPr id="9" name="Freeform 9">
            <a:extLst>
              <a:ext uri="{FF2B5EF4-FFF2-40B4-BE49-F238E27FC236}">
                <a16:creationId xmlns:a16="http://schemas.microsoft.com/office/drawing/2014/main" id="{3A177589-E927-6F81-F65B-C5C2016182AB}"/>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3282F59D-95A8-FBFA-C0D2-499BA69BA39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C6C7CCA1-E751-73CB-6981-EB87A800B3F0}"/>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114100B8-FB3F-4839-FEA8-7CBAECA2B87C}"/>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87C591B2-A51D-4E99-C01D-F47F0FE19CE1}"/>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A52CCEF4-3DCC-E7A1-1332-6CB8B97B0002}"/>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4394A5C6-54C9-BD8F-C408-191C3BE1C8F8}"/>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7C9622E2-00DE-5388-AC34-4DFD23F17411}"/>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FDF04120-C36E-23B1-B2D7-601ADE936D2C}"/>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D9E1D210-D969-03D5-0060-66C47DE3842B}"/>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4D884264-440C-2DF3-55B7-08BE8AC3638C}"/>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E9B0870A-F56D-8333-028B-D799D573B856}"/>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CCF1CFA3-D908-1FE6-AEEB-88822D8E3EFF}"/>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68125193-D8BE-5FA2-20FF-ECA787C41F58}"/>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5C2FC62F-7FEF-74F9-B318-3694ACA31EA4}"/>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351B7752-1B77-8C4D-1968-12FCA66E1756}"/>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721AACCB-24D9-8E58-56F9-D9346BB561B5}"/>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4</a:t>
            </a:r>
          </a:p>
        </p:txBody>
      </p:sp>
      <p:pic>
        <p:nvPicPr>
          <p:cNvPr id="27" name="Picture 2" descr="https://www.researchgate.net/profile/Jason_Nagata/publication/236336983/figure/fig1/AS:202617507586061@1425319186620/Commission-on-Social-Determinants-of-Health-conceptual-framework-Solar-Irwin-2010_W640.jpg">
            <a:extLst>
              <a:ext uri="{FF2B5EF4-FFF2-40B4-BE49-F238E27FC236}">
                <a16:creationId xmlns:a16="http://schemas.microsoft.com/office/drawing/2014/main" id="{A87C7C00-3D4E-2AD5-56D6-BB2B627317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7200" y="2837117"/>
            <a:ext cx="9207637" cy="5325084"/>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3">
            <a:extLst>
              <a:ext uri="{FF2B5EF4-FFF2-40B4-BE49-F238E27FC236}">
                <a16:creationId xmlns:a16="http://schemas.microsoft.com/office/drawing/2014/main" id="{A3E0EA24-EF16-34CE-141D-02A8CFF4F9E7}"/>
              </a:ext>
            </a:extLst>
          </p:cNvPr>
          <p:cNvSpPr txBox="1">
            <a:spLocks/>
          </p:cNvSpPr>
          <p:nvPr/>
        </p:nvSpPr>
        <p:spPr>
          <a:xfrm>
            <a:off x="4038600" y="8411657"/>
            <a:ext cx="109728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C00000"/>
                </a:solidFill>
                <a:latin typeface="Montserrat ExtraBold" panose="020F0502020204030204" pitchFamily="2" charset="0"/>
              </a:rPr>
              <a:t>Social determinants of health refer to the circumstances in which individuals are born, grow, live, work, and age. These interact with social, political and economic factors to influence health and health outcomes (CSDH, 2008). </a:t>
            </a:r>
          </a:p>
        </p:txBody>
      </p:sp>
    </p:spTree>
    <p:extLst>
      <p:ext uri="{BB962C8B-B14F-4D97-AF65-F5344CB8AC3E}">
        <p14:creationId xmlns:p14="http://schemas.microsoft.com/office/powerpoint/2010/main" val="285727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9F56A-5856-9AA7-2C2C-FC7C52D957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4A5FAA-DD98-8C39-7F77-3DCF760E30A4}"/>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767553F4-CA5F-EB49-2AC8-9BB91277A627}"/>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CF9D558-7747-4256-B2BB-ED0E6F8343C6}"/>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AE740FC2-E789-33F2-9526-46EBD4FB6587}"/>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57D515D1-B84C-9CE2-8DE0-BCA9FCDEF9C9}"/>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787B82D7-0B0A-1D40-AEF6-E72322EBD48F}"/>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a:extLst>
              <a:ext uri="{FF2B5EF4-FFF2-40B4-BE49-F238E27FC236}">
                <a16:creationId xmlns:a16="http://schemas.microsoft.com/office/drawing/2014/main" id="{E4D02583-6617-A476-2D3E-3EC608F21B1A}"/>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5181F994-D830-17C2-E333-CD2A87CBED33}"/>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88FB9115-29BB-CEEF-915E-1FBF348D3021}"/>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36496A7D-D76A-2711-4A59-1FB91A3C5E99}"/>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AD6BCCEC-437B-BFCC-4DC8-A01F0AACD3D3}"/>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BBFF591B-5074-B963-21C6-2D3A776E50AF}"/>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6C29ED0A-D66B-AFDE-5712-51012C97E9ED}"/>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57D3AE9D-F567-84F0-49DA-F0218D205224}"/>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5870CD3B-A897-6071-C4A4-D6E81B8FB169}"/>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22C697A3-05F1-6E8A-C2F0-0815697BFFB5}"/>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CB5A1E05-EE49-C708-2596-29C1BA13BF06}"/>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CE57DC64-9E34-FC30-3FF2-6C5C126DA5AF}"/>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EA540E09-46E3-DE33-693D-BC697BABF197}"/>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48788082-930E-6CD5-4104-CF4DFF43D1B8}"/>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5711A5FF-832A-009A-6B8D-A3309E29EE29}"/>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1F029FCF-FD71-41E7-3E91-3E2150D59693}"/>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5F4B51A7-9405-CA14-B0C5-72A09174A9E5}"/>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5</a:t>
            </a:r>
          </a:p>
        </p:txBody>
      </p:sp>
      <p:pic>
        <p:nvPicPr>
          <p:cNvPr id="25" name="Picture 24">
            <a:extLst>
              <a:ext uri="{FF2B5EF4-FFF2-40B4-BE49-F238E27FC236}">
                <a16:creationId xmlns:a16="http://schemas.microsoft.com/office/drawing/2014/main" id="{525681AE-EC6A-FE54-1164-D416B7DA8F3B}"/>
              </a:ext>
            </a:extLst>
          </p:cNvPr>
          <p:cNvPicPr>
            <a:picLocks noChangeAspect="1"/>
          </p:cNvPicPr>
          <p:nvPr/>
        </p:nvPicPr>
        <p:blipFill>
          <a:blip r:embed="rId12"/>
          <a:stretch>
            <a:fillRect/>
          </a:stretch>
        </p:blipFill>
        <p:spPr>
          <a:xfrm>
            <a:off x="4521417" y="1893965"/>
            <a:ext cx="8403672" cy="7821535"/>
          </a:xfrm>
          <a:prstGeom prst="rect">
            <a:avLst/>
          </a:prstGeom>
        </p:spPr>
      </p:pic>
    </p:spTree>
    <p:extLst>
      <p:ext uri="{BB962C8B-B14F-4D97-AF65-F5344CB8AC3E}">
        <p14:creationId xmlns:p14="http://schemas.microsoft.com/office/powerpoint/2010/main" val="113535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EBF0F-3856-E165-B67C-34605F92FD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3EAF2D-D545-412A-7B9B-71A0E1F5E9F2}"/>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3A9029B-59A3-6699-7C59-9D8C34F380BC}"/>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453213F1-B0AA-DFF5-8E32-82E4306F0464}"/>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58973448-E0B9-4BAC-1F8B-4850F7AE450D}"/>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1104D1A4-7BC6-B52F-3274-AE5E63095DAD}"/>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B371A477-477E-31A9-EE88-D58E4F03833C}"/>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030B619C-8972-E28F-0CB7-44D7A1E8A8AB}"/>
              </a:ext>
            </a:extLst>
          </p:cNvPr>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Epidemiological Thinking – Outbreak Investigation</a:t>
            </a:r>
          </a:p>
        </p:txBody>
      </p:sp>
      <p:sp>
        <p:nvSpPr>
          <p:cNvPr id="9" name="Freeform 9">
            <a:extLst>
              <a:ext uri="{FF2B5EF4-FFF2-40B4-BE49-F238E27FC236}">
                <a16:creationId xmlns:a16="http://schemas.microsoft.com/office/drawing/2014/main" id="{ADC53691-87DC-2081-7DF2-89457B54C891}"/>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6B63E16C-C247-B4DD-2B95-06F36E9CD3FE}"/>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F16BDB48-9339-B475-0B19-5CCBBCF6D848}"/>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27F1E75D-6826-D640-FCF8-7C2968A98EAF}"/>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45954AC1-69BC-A375-3996-9D54B0E7151C}"/>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DB2EAA41-4A93-00D9-9030-D30EBEC0325A}"/>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25DB284D-26CF-21CD-A427-47C1F540B740}"/>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C9DE8A47-38A1-6409-EDFC-3CF83A5FF961}"/>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54C39A10-4D86-C445-25F3-FE857DC47BBC}"/>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CDF6FF58-E742-84E9-9ECA-1BE5A3A4002E}"/>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F5367878-1D51-34B9-722B-77E01585AB7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5F8E8F28-4C2F-9C3A-D8C6-1A76A2822B75}"/>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6938B8E5-872E-0274-51E4-CCBF5F6A97FC}"/>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A02BAFFE-6B3E-1978-3FB2-611F978C5C41}"/>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D0CDF0C6-5502-D67F-B7D5-65AB76F1F3BA}"/>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702FA547-51B4-04A8-F614-D89BC0C2E382}"/>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D946041C-A3A9-AFEB-B11F-FFE15DA005CB}"/>
              </a:ext>
            </a:extLst>
          </p:cNvPr>
          <p:cNvSpPr txBox="1"/>
          <p:nvPr/>
        </p:nvSpPr>
        <p:spPr>
          <a:xfrm>
            <a:off x="1874773" y="2926026"/>
            <a:ext cx="6126228" cy="6964792"/>
          </a:xfrm>
          <a:prstGeom prst="rect">
            <a:avLst/>
          </a:prstGeom>
        </p:spPr>
        <p:txBody>
          <a:bodyPr wrap="square" lIns="0" tIns="0" rIns="0" bIns="0" rtlCol="0" anchor="t">
            <a:spAutoFit/>
          </a:bodyPr>
          <a:lstStyle/>
          <a:p>
            <a:pPr algn="l">
              <a:lnSpc>
                <a:spcPct val="150000"/>
              </a:lnSpc>
            </a:pPr>
            <a:r>
              <a:rPr lang="en-US" sz="3200" b="1" i="1" dirty="0">
                <a:solidFill>
                  <a:srgbClr val="1D9BF0"/>
                </a:solidFill>
                <a:latin typeface="Montserrat" panose="00000500000000000000" pitchFamily="2" charset="0"/>
                <a:ea typeface="Montserrat Bold Italics"/>
                <a:cs typeface="Montserrat Bold Italics"/>
                <a:sym typeface="Montserrat Bold Italics"/>
              </a:rPr>
              <a:t>Understanding Disease in Populations</a:t>
            </a:r>
          </a:p>
          <a:p>
            <a:r>
              <a:rPr lang="en-US" sz="2400" dirty="0">
                <a:latin typeface="Montserrat" panose="00000500000000000000" pitchFamily="2" charset="0"/>
              </a:rPr>
              <a:t>Unexpected increase in disease cases in a specific population, time, or place (human or animal).</a:t>
            </a:r>
          </a:p>
          <a:p>
            <a:r>
              <a:rPr lang="en-US" sz="2400" b="1" dirty="0">
                <a:latin typeface="Montserrat" panose="00000500000000000000" pitchFamily="2" charset="0"/>
              </a:rPr>
              <a:t>Purpose: </a:t>
            </a:r>
            <a:r>
              <a:rPr lang="en-US" sz="2400" dirty="0">
                <a:latin typeface="Montserrat" panose="00000500000000000000" pitchFamily="2" charset="0"/>
              </a:rPr>
              <a:t>Identify source, control spread, and prevent future outbreaks.</a:t>
            </a:r>
          </a:p>
          <a:p>
            <a:r>
              <a:rPr lang="en-US" sz="2400" b="1" dirty="0">
                <a:latin typeface="Montserrat" panose="00000500000000000000" pitchFamily="2" charset="0"/>
              </a:rPr>
              <a:t>Key Steps (Brief Overview): </a:t>
            </a:r>
          </a:p>
          <a:p>
            <a:pPr lvl="1">
              <a:buFont typeface="Wingdings" panose="05000000000000000000" pitchFamily="2" charset="2"/>
              <a:buChar char="Ø"/>
            </a:pPr>
            <a:endParaRPr lang="en-US" sz="1600" b="1" dirty="0">
              <a:latin typeface="Montserrat" panose="00000500000000000000" pitchFamily="2" charset="0"/>
            </a:endParaRPr>
          </a:p>
          <a:p>
            <a:pPr lvl="1">
              <a:buFont typeface="Wingdings" panose="05000000000000000000" pitchFamily="2" charset="2"/>
              <a:buChar char="Ø"/>
            </a:pPr>
            <a:r>
              <a:rPr lang="en-US" sz="2200" dirty="0">
                <a:latin typeface="Montserrat" panose="00000500000000000000" pitchFamily="2" charset="0"/>
              </a:rPr>
              <a:t>Prepare and confirm the outbreak (e.g., anthrax in cattle, COVID-19 in humans).</a:t>
            </a:r>
          </a:p>
          <a:p>
            <a:pPr lvl="1">
              <a:buFont typeface="Wingdings" panose="05000000000000000000" pitchFamily="2" charset="2"/>
              <a:buChar char="Ø"/>
            </a:pPr>
            <a:r>
              <a:rPr lang="en-US" sz="2200" dirty="0">
                <a:latin typeface="Montserrat" panose="00000500000000000000" pitchFamily="2" charset="0"/>
              </a:rPr>
              <a:t>Define cases and collect data (clinical signs in animals, symptoms in humans).</a:t>
            </a:r>
          </a:p>
          <a:p>
            <a:pPr lvl="1">
              <a:buFont typeface="Wingdings" panose="05000000000000000000" pitchFamily="2" charset="2"/>
              <a:buChar char="Ø"/>
            </a:pPr>
            <a:r>
              <a:rPr lang="en-US" sz="2200" dirty="0">
                <a:latin typeface="Montserrat" panose="00000500000000000000" pitchFamily="2" charset="0"/>
              </a:rPr>
              <a:t>Implement control measures (quarantine, vaccination).</a:t>
            </a:r>
          </a:p>
          <a:p>
            <a:pPr algn="l">
              <a:lnSpc>
                <a:spcPct val="150000"/>
              </a:lnSpc>
            </a:pPr>
            <a:endParaRPr lang="en-US" sz="3200" dirty="0">
              <a:solidFill>
                <a:srgbClr val="000000"/>
              </a:solidFill>
              <a:latin typeface="Montserrat" panose="00000500000000000000" pitchFamily="2" charset="0"/>
              <a:ea typeface="Montserrat"/>
              <a:cs typeface="Montserrat"/>
              <a:sym typeface="Montserrat"/>
            </a:endParaRPr>
          </a:p>
        </p:txBody>
      </p:sp>
      <p:sp>
        <p:nvSpPr>
          <p:cNvPr id="26" name="TextBox 26">
            <a:extLst>
              <a:ext uri="{FF2B5EF4-FFF2-40B4-BE49-F238E27FC236}">
                <a16:creationId xmlns:a16="http://schemas.microsoft.com/office/drawing/2014/main" id="{050D644B-7A76-8E03-C963-1EA6387D565D}"/>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6</a:t>
            </a:r>
          </a:p>
        </p:txBody>
      </p:sp>
      <p:pic>
        <p:nvPicPr>
          <p:cNvPr id="27" name="Picture 26">
            <a:extLst>
              <a:ext uri="{FF2B5EF4-FFF2-40B4-BE49-F238E27FC236}">
                <a16:creationId xmlns:a16="http://schemas.microsoft.com/office/drawing/2014/main" id="{158772FE-5BFF-6D12-8444-F8164B3D0444}"/>
              </a:ext>
            </a:extLst>
          </p:cNvPr>
          <p:cNvPicPr>
            <a:picLocks noChangeAspect="1"/>
          </p:cNvPicPr>
          <p:nvPr/>
        </p:nvPicPr>
        <p:blipFill>
          <a:blip r:embed="rId12"/>
          <a:stretch>
            <a:fillRect/>
          </a:stretch>
        </p:blipFill>
        <p:spPr>
          <a:xfrm>
            <a:off x="8942912" y="3247611"/>
            <a:ext cx="6858000" cy="5679708"/>
          </a:xfrm>
          <a:prstGeom prst="rect">
            <a:avLst/>
          </a:prstGeom>
        </p:spPr>
      </p:pic>
    </p:spTree>
    <p:extLst>
      <p:ext uri="{BB962C8B-B14F-4D97-AF65-F5344CB8AC3E}">
        <p14:creationId xmlns:p14="http://schemas.microsoft.com/office/powerpoint/2010/main" val="24250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E967B-8BBE-6AAF-CF51-ED4D29CBD4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6970D0-2361-9C80-1F66-47C9C27A4FDF}"/>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A1E35142-5912-90CA-78F5-AB9D2F94876E}"/>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B676A871-F469-EE3D-069D-6E1185B7D0BD}"/>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3609475B-AE9D-DBFC-38AC-5E1743F01138}"/>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889ACF9C-5186-DF0C-0E49-75A707A1931C}"/>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8AF9064F-397A-9103-1D67-E1332EEAED6E}"/>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491A8E14-DD73-4A3E-C6A3-F3C78430FE1E}"/>
              </a:ext>
            </a:extLst>
          </p:cNvPr>
          <p:cNvSpPr txBox="1"/>
          <p:nvPr/>
        </p:nvSpPr>
        <p:spPr>
          <a:xfrm>
            <a:off x="1564199" y="2183048"/>
            <a:ext cx="15276001" cy="577081"/>
          </a:xfrm>
          <a:prstGeom prst="rect">
            <a:avLst/>
          </a:prstGeom>
        </p:spPr>
        <p:txBody>
          <a:bodyPr wrap="square"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Epidemiological Thinking </a:t>
            </a:r>
          </a:p>
        </p:txBody>
      </p:sp>
      <p:sp>
        <p:nvSpPr>
          <p:cNvPr id="9" name="Freeform 9">
            <a:extLst>
              <a:ext uri="{FF2B5EF4-FFF2-40B4-BE49-F238E27FC236}">
                <a16:creationId xmlns:a16="http://schemas.microsoft.com/office/drawing/2014/main" id="{B7437B5E-CC53-F873-2505-34BD70BF7CBF}"/>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A5CD71CA-EB5A-D232-2872-344593469B57}"/>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914D0380-7080-44DA-E995-49DD23F63F2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0E70E1F9-A4EC-CC3B-5AB6-31F4C81B1156}"/>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94D31477-8CD8-33C8-D700-9D56BECDDF25}"/>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D53EC6A4-D436-9C86-3188-B106335539EB}"/>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84F8A1B8-7ECE-AF71-EDCA-CB928AF9D9B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646BD455-646B-3431-8E4E-77C56BAF849C}"/>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883D79BB-84BD-1A2A-32B1-21B7501D5EE8}"/>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1BD25846-04E7-4D0C-2950-F6E223442984}"/>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75A70F87-93AB-2AE6-9CA4-4132636D17C7}"/>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0F0A27E0-7632-7CFB-2D53-B34581EBB348}"/>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60F2C347-A2C1-1F63-785A-7D9CBF94F3F3}"/>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D24DE869-3C85-4E40-9B3F-9099443EA373}"/>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C303B344-EA1B-DBE7-CDEC-F896FCB0DDB6}"/>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7E02FFFB-CA5B-9A23-DC80-0D973FEC2CFD}"/>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8C688803-D1D9-A27D-E9F6-449EA870DC51}"/>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7</a:t>
            </a:r>
          </a:p>
        </p:txBody>
      </p:sp>
      <p:pic>
        <p:nvPicPr>
          <p:cNvPr id="28" name="Picture 27">
            <a:extLst>
              <a:ext uri="{FF2B5EF4-FFF2-40B4-BE49-F238E27FC236}">
                <a16:creationId xmlns:a16="http://schemas.microsoft.com/office/drawing/2014/main" id="{40B48E1A-673A-D635-544C-18079325A859}"/>
              </a:ext>
            </a:extLst>
          </p:cNvPr>
          <p:cNvPicPr>
            <a:picLocks noChangeAspect="1"/>
          </p:cNvPicPr>
          <p:nvPr/>
        </p:nvPicPr>
        <p:blipFill>
          <a:blip r:embed="rId12"/>
          <a:stretch>
            <a:fillRect/>
          </a:stretch>
        </p:blipFill>
        <p:spPr>
          <a:xfrm>
            <a:off x="4945555" y="2708369"/>
            <a:ext cx="8286439" cy="7452090"/>
          </a:xfrm>
          <a:prstGeom prst="rect">
            <a:avLst/>
          </a:prstGeom>
        </p:spPr>
      </p:pic>
    </p:spTree>
    <p:extLst>
      <p:ext uri="{BB962C8B-B14F-4D97-AF65-F5344CB8AC3E}">
        <p14:creationId xmlns:p14="http://schemas.microsoft.com/office/powerpoint/2010/main" val="401973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402-2388-F7DE-C1B6-CF32473F7C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41B39D-7900-3476-81C7-FCC6EF4755AA}"/>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EAAE6807-C4D5-9B71-0955-31D2D5F2BCEC}"/>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2DAE120F-54E8-7E1A-D152-E3AEB6F3FC1C}"/>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848CB251-A0B4-B217-72F8-0EE3EDF8F23D}"/>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4E7F0EE7-256D-4C2E-382F-79365462667C}"/>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B925BC89-0743-3A0D-D389-5ACCC898E0B6}"/>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347D72EC-C043-D87E-EFA3-13631F188EF9}"/>
              </a:ext>
            </a:extLst>
          </p:cNvPr>
          <p:cNvSpPr txBox="1"/>
          <p:nvPr/>
        </p:nvSpPr>
        <p:spPr>
          <a:xfrm>
            <a:off x="1564199" y="2183048"/>
            <a:ext cx="15276001" cy="577081"/>
          </a:xfrm>
          <a:prstGeom prst="rect">
            <a:avLst/>
          </a:prstGeom>
        </p:spPr>
        <p:txBody>
          <a:bodyPr wrap="square" lIns="0" tIns="0" rIns="0" bIns="0" rtlCol="0" anchor="t">
            <a:spAutoFit/>
          </a:bodyPr>
          <a:lstStyle/>
          <a:p>
            <a:pPr algn="ctr">
              <a:lnSpc>
                <a:spcPts val="4495"/>
              </a:lnSpc>
            </a:pPr>
            <a:r>
              <a:rPr lang="en-US" sz="4407" b="1" dirty="0">
                <a:solidFill>
                  <a:srgbClr val="F4743B"/>
                </a:solidFill>
                <a:latin typeface="Montserrat Bold"/>
                <a:ea typeface="Montserrat Bold"/>
                <a:cs typeface="Montserrat Bold"/>
                <a:sym typeface="Montserrat Bold"/>
              </a:rPr>
              <a:t>Epidemiological Thinking </a:t>
            </a:r>
          </a:p>
        </p:txBody>
      </p:sp>
      <p:sp>
        <p:nvSpPr>
          <p:cNvPr id="9" name="Freeform 9">
            <a:extLst>
              <a:ext uri="{FF2B5EF4-FFF2-40B4-BE49-F238E27FC236}">
                <a16:creationId xmlns:a16="http://schemas.microsoft.com/office/drawing/2014/main" id="{A4D5FEA3-2AA4-B670-96E4-1A4AD229EF16}"/>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9FB11C60-9868-856E-079F-2510D12A611D}"/>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98407C1D-2CFD-45F8-9B8F-6B94973D378B}"/>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1E73BFB3-597E-5BC1-4F26-C5DC1A3C267C}"/>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324D6DC1-8EB8-83AE-56D9-C28B5718B05C}"/>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8D47278F-3A7F-CEF5-B43F-0128EB2CA328}"/>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66C3BBC7-31CF-D21C-E5D3-0CAD7A99F3A1}"/>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11E6E2CC-F906-338C-1F62-1950AD481A22}"/>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8498AD1C-411D-73FB-5512-E211460FF365}"/>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4CFD433F-097F-8CF2-6CE8-CE009872C008}"/>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EF55473A-93C9-0BEC-D823-EF299C424FFB}"/>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12F86CA8-5740-B53F-F258-B0569A460C44}"/>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BFF97B33-8299-BCEF-3181-D3D27D0FD230}"/>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8C2661B5-7E8B-651D-7832-5694BB41EA83}"/>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2837B323-12E9-2B7E-4367-4A6D5CD3F4FF}"/>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68909F77-6B2C-E18E-7E00-0D02F8C36EC1}"/>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6" name="TextBox 26">
            <a:extLst>
              <a:ext uri="{FF2B5EF4-FFF2-40B4-BE49-F238E27FC236}">
                <a16:creationId xmlns:a16="http://schemas.microsoft.com/office/drawing/2014/main" id="{F91B7B0D-4A41-B4E3-1C85-5D2A3585B5CC}"/>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8</a:t>
            </a:r>
          </a:p>
        </p:txBody>
      </p:sp>
      <p:pic>
        <p:nvPicPr>
          <p:cNvPr id="25" name="Picture 24">
            <a:extLst>
              <a:ext uri="{FF2B5EF4-FFF2-40B4-BE49-F238E27FC236}">
                <a16:creationId xmlns:a16="http://schemas.microsoft.com/office/drawing/2014/main" id="{BBB4314C-0A84-4EC2-85EB-4E58BD8CDA68}"/>
              </a:ext>
            </a:extLst>
          </p:cNvPr>
          <p:cNvPicPr>
            <a:picLocks noChangeAspect="1"/>
          </p:cNvPicPr>
          <p:nvPr/>
        </p:nvPicPr>
        <p:blipFill>
          <a:blip r:embed="rId12"/>
          <a:stretch>
            <a:fillRect/>
          </a:stretch>
        </p:blipFill>
        <p:spPr>
          <a:xfrm>
            <a:off x="5090553" y="3020210"/>
            <a:ext cx="8161489" cy="6769931"/>
          </a:xfrm>
          <a:prstGeom prst="rect">
            <a:avLst/>
          </a:prstGeom>
        </p:spPr>
      </p:pic>
    </p:spTree>
    <p:extLst>
      <p:ext uri="{BB962C8B-B14F-4D97-AF65-F5344CB8AC3E}">
        <p14:creationId xmlns:p14="http://schemas.microsoft.com/office/powerpoint/2010/main" val="254094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E7D4D-6109-514A-73F6-341C272DF3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18B2D2-322F-BE9D-7A74-494CEFDBAC4D}"/>
              </a:ext>
            </a:extLst>
          </p:cNvPr>
          <p:cNvSpPr/>
          <p:nvPr/>
        </p:nvSpPr>
        <p:spPr>
          <a:xfrm rot="2700000">
            <a:off x="17085097" y="4740697"/>
            <a:ext cx="805606" cy="805606"/>
          </a:xfrm>
          <a:custGeom>
            <a:avLst/>
            <a:gdLst/>
            <a:ahLst/>
            <a:cxnLst/>
            <a:rect l="l" t="t" r="r" b="b"/>
            <a:pathLst>
              <a:path w="805606" h="805606">
                <a:moveTo>
                  <a:pt x="0" y="0"/>
                </a:moveTo>
                <a:lnTo>
                  <a:pt x="805606" y="0"/>
                </a:lnTo>
                <a:lnTo>
                  <a:pt x="805606" y="805606"/>
                </a:lnTo>
                <a:lnTo>
                  <a:pt x="0" y="805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a:extLst>
              <a:ext uri="{FF2B5EF4-FFF2-40B4-BE49-F238E27FC236}">
                <a16:creationId xmlns:a16="http://schemas.microsoft.com/office/drawing/2014/main" id="{2A765995-ECD0-B3D6-6133-A0C9A75746D3}"/>
              </a:ext>
            </a:extLst>
          </p:cNvPr>
          <p:cNvGrpSpPr/>
          <p:nvPr/>
        </p:nvGrpSpPr>
        <p:grpSpPr>
          <a:xfrm>
            <a:off x="5727906" y="218055"/>
            <a:ext cx="6832187" cy="1491696"/>
            <a:chOff x="0" y="0"/>
            <a:chExt cx="9109583" cy="1988928"/>
          </a:xfrm>
        </p:grpSpPr>
        <p:sp>
          <p:nvSpPr>
            <p:cNvPr id="4" name="Freeform 4">
              <a:extLst>
                <a:ext uri="{FF2B5EF4-FFF2-40B4-BE49-F238E27FC236}">
                  <a16:creationId xmlns:a16="http://schemas.microsoft.com/office/drawing/2014/main" id="{ED1D6E62-9354-ABD8-94AD-036A39FC2742}"/>
                </a:ext>
              </a:extLst>
            </p:cNvPr>
            <p:cNvSpPr/>
            <p:nvPr/>
          </p:nvSpPr>
          <p:spPr>
            <a:xfrm>
              <a:off x="0" y="336102"/>
              <a:ext cx="3411481" cy="1067048"/>
            </a:xfrm>
            <a:custGeom>
              <a:avLst/>
              <a:gdLst/>
              <a:ahLst/>
              <a:cxnLst/>
              <a:rect l="l" t="t" r="r" b="b"/>
              <a:pathLst>
                <a:path w="3411481" h="1067048">
                  <a:moveTo>
                    <a:pt x="0" y="0"/>
                  </a:moveTo>
                  <a:lnTo>
                    <a:pt x="3411481" y="0"/>
                  </a:lnTo>
                  <a:lnTo>
                    <a:pt x="3411481" y="1067048"/>
                  </a:lnTo>
                  <a:lnTo>
                    <a:pt x="0" y="1067048"/>
                  </a:lnTo>
                  <a:lnTo>
                    <a:pt x="0" y="0"/>
                  </a:lnTo>
                  <a:close/>
                </a:path>
              </a:pathLst>
            </a:custGeom>
            <a:blipFill>
              <a:blip r:embed="rId4"/>
              <a:stretch>
                <a:fillRect t="-73941" r="-1364" b="-55202"/>
              </a:stretch>
            </a:blipFill>
          </p:spPr>
          <p:txBody>
            <a:bodyPr/>
            <a:lstStyle/>
            <a:p>
              <a:endParaRPr lang="en-GB"/>
            </a:p>
          </p:txBody>
        </p:sp>
        <p:sp>
          <p:nvSpPr>
            <p:cNvPr id="5" name="Freeform 5">
              <a:extLst>
                <a:ext uri="{FF2B5EF4-FFF2-40B4-BE49-F238E27FC236}">
                  <a16:creationId xmlns:a16="http://schemas.microsoft.com/office/drawing/2014/main" id="{25512DF0-09CC-4447-B576-78D5AF4AA683}"/>
                </a:ext>
              </a:extLst>
            </p:cNvPr>
            <p:cNvSpPr/>
            <p:nvPr/>
          </p:nvSpPr>
          <p:spPr>
            <a:xfrm>
              <a:off x="3725348" y="0"/>
              <a:ext cx="1966257" cy="1988928"/>
            </a:xfrm>
            <a:custGeom>
              <a:avLst/>
              <a:gdLst/>
              <a:ahLst/>
              <a:cxnLst/>
              <a:rect l="l" t="t" r="r" b="b"/>
              <a:pathLst>
                <a:path w="1966257" h="1988928">
                  <a:moveTo>
                    <a:pt x="0" y="0"/>
                  </a:moveTo>
                  <a:lnTo>
                    <a:pt x="1966257" y="0"/>
                  </a:lnTo>
                  <a:lnTo>
                    <a:pt x="1966257" y="1988928"/>
                  </a:lnTo>
                  <a:lnTo>
                    <a:pt x="0" y="1988928"/>
                  </a:lnTo>
                  <a:lnTo>
                    <a:pt x="0" y="0"/>
                  </a:lnTo>
                  <a:close/>
                </a:path>
              </a:pathLst>
            </a:custGeom>
            <a:blipFill>
              <a:blip r:embed="rId5"/>
              <a:stretch>
                <a:fillRect l="-576" r="-576"/>
              </a:stretch>
            </a:blipFill>
          </p:spPr>
          <p:txBody>
            <a:bodyPr/>
            <a:lstStyle/>
            <a:p>
              <a:endParaRPr lang="en-GB"/>
            </a:p>
          </p:txBody>
        </p:sp>
        <p:sp>
          <p:nvSpPr>
            <p:cNvPr id="6" name="Freeform 6">
              <a:extLst>
                <a:ext uri="{FF2B5EF4-FFF2-40B4-BE49-F238E27FC236}">
                  <a16:creationId xmlns:a16="http://schemas.microsoft.com/office/drawing/2014/main" id="{1F70B593-A10E-F5BC-0E37-F78235CF8187}"/>
                </a:ext>
              </a:extLst>
            </p:cNvPr>
            <p:cNvSpPr/>
            <p:nvPr/>
          </p:nvSpPr>
          <p:spPr>
            <a:xfrm>
              <a:off x="6011503" y="7906"/>
              <a:ext cx="3098080" cy="1395244"/>
            </a:xfrm>
            <a:custGeom>
              <a:avLst/>
              <a:gdLst/>
              <a:ahLst/>
              <a:cxnLst/>
              <a:rect l="l" t="t" r="r" b="b"/>
              <a:pathLst>
                <a:path w="3098080" h="1395244">
                  <a:moveTo>
                    <a:pt x="0" y="0"/>
                  </a:moveTo>
                  <a:lnTo>
                    <a:pt x="3098080" y="0"/>
                  </a:lnTo>
                  <a:lnTo>
                    <a:pt x="3098080" y="1395244"/>
                  </a:lnTo>
                  <a:lnTo>
                    <a:pt x="0" y="1395244"/>
                  </a:lnTo>
                  <a:lnTo>
                    <a:pt x="0" y="0"/>
                  </a:lnTo>
                  <a:close/>
                </a:path>
              </a:pathLst>
            </a:custGeom>
            <a:blipFill>
              <a:blip r:embed="rId6"/>
              <a:stretch>
                <a:fillRect t="-13722" b="-2770"/>
              </a:stretch>
            </a:blipFill>
          </p:spPr>
          <p:txBody>
            <a:bodyPr/>
            <a:lstStyle/>
            <a:p>
              <a:endParaRPr lang="en-GB"/>
            </a:p>
          </p:txBody>
        </p:sp>
      </p:grpSp>
      <p:sp>
        <p:nvSpPr>
          <p:cNvPr id="7" name="Freeform 7">
            <a:extLst>
              <a:ext uri="{FF2B5EF4-FFF2-40B4-BE49-F238E27FC236}">
                <a16:creationId xmlns:a16="http://schemas.microsoft.com/office/drawing/2014/main" id="{94295C9E-A5AA-944E-1D02-3574BB5792D1}"/>
              </a:ext>
            </a:extLst>
          </p:cNvPr>
          <p:cNvSpPr/>
          <p:nvPr/>
        </p:nvSpPr>
        <p:spPr>
          <a:xfrm rot="-5400000">
            <a:off x="15800912" y="9525"/>
            <a:ext cx="2477563" cy="2477563"/>
          </a:xfrm>
          <a:custGeom>
            <a:avLst/>
            <a:gdLst/>
            <a:ahLst/>
            <a:cxnLst/>
            <a:rect l="l" t="t" r="r" b="b"/>
            <a:pathLst>
              <a:path w="2477563" h="2477563">
                <a:moveTo>
                  <a:pt x="0" y="0"/>
                </a:moveTo>
                <a:lnTo>
                  <a:pt x="2477563" y="0"/>
                </a:lnTo>
                <a:lnTo>
                  <a:pt x="2477563" y="2477563"/>
                </a:lnTo>
                <a:lnTo>
                  <a:pt x="0" y="2477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8" name="TextBox 8">
            <a:extLst>
              <a:ext uri="{FF2B5EF4-FFF2-40B4-BE49-F238E27FC236}">
                <a16:creationId xmlns:a16="http://schemas.microsoft.com/office/drawing/2014/main" id="{6363C6D3-9162-2DF3-09E9-EF9095CFD3EB}"/>
              </a:ext>
            </a:extLst>
          </p:cNvPr>
          <p:cNvSpPr txBox="1"/>
          <p:nvPr/>
        </p:nvSpPr>
        <p:spPr>
          <a:xfrm>
            <a:off x="1564199" y="2183048"/>
            <a:ext cx="15276001" cy="577081"/>
          </a:xfrm>
          <a:prstGeom prst="rect">
            <a:avLst/>
          </a:prstGeom>
        </p:spPr>
        <p:txBody>
          <a:bodyPr wrap="square" lIns="0" tIns="0" rIns="0" bIns="0" rtlCol="0" anchor="t">
            <a:spAutoFit/>
          </a:bodyPr>
          <a:lstStyle/>
          <a:p>
            <a:pPr algn="l">
              <a:lnSpc>
                <a:spcPts val="4495"/>
              </a:lnSpc>
            </a:pPr>
            <a:r>
              <a:rPr lang="en-US" sz="4407" b="1" dirty="0">
                <a:solidFill>
                  <a:srgbClr val="F4743B"/>
                </a:solidFill>
                <a:latin typeface="Montserrat Bold"/>
                <a:ea typeface="Montserrat Bold"/>
                <a:cs typeface="Montserrat Bold"/>
                <a:sym typeface="Montserrat Bold"/>
              </a:rPr>
              <a:t>Epidemiological Thinking – Uses and Approaches</a:t>
            </a:r>
          </a:p>
        </p:txBody>
      </p:sp>
      <p:sp>
        <p:nvSpPr>
          <p:cNvPr id="9" name="Freeform 9">
            <a:extLst>
              <a:ext uri="{FF2B5EF4-FFF2-40B4-BE49-F238E27FC236}">
                <a16:creationId xmlns:a16="http://schemas.microsoft.com/office/drawing/2014/main" id="{1716D9C9-8593-09D5-F5CD-9F942262D330}"/>
              </a:ext>
            </a:extLst>
          </p:cNvPr>
          <p:cNvSpPr/>
          <p:nvPr/>
        </p:nvSpPr>
        <p:spPr>
          <a:xfrm rot="-5400000" flipH="1" flipV="1">
            <a:off x="-4206114"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0" name="Freeform 10">
            <a:extLst>
              <a:ext uri="{FF2B5EF4-FFF2-40B4-BE49-F238E27FC236}">
                <a16:creationId xmlns:a16="http://schemas.microsoft.com/office/drawing/2014/main" id="{B6E7572F-270F-9DF6-CC33-C6446C08FEC9}"/>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1" name="Freeform 11">
            <a:extLst>
              <a:ext uri="{FF2B5EF4-FFF2-40B4-BE49-F238E27FC236}">
                <a16:creationId xmlns:a16="http://schemas.microsoft.com/office/drawing/2014/main" id="{A87AA0BD-4DCA-1C84-8D54-5B97E186923A}"/>
              </a:ext>
            </a:extLst>
          </p:cNvPr>
          <p:cNvSpPr/>
          <p:nvPr/>
        </p:nvSpPr>
        <p:spPr>
          <a:xfrm rot="-5400000" flipH="1" flipV="1">
            <a:off x="-4206114"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2" name="Freeform 12">
            <a:extLst>
              <a:ext uri="{FF2B5EF4-FFF2-40B4-BE49-F238E27FC236}">
                <a16:creationId xmlns:a16="http://schemas.microsoft.com/office/drawing/2014/main" id="{76D35BC2-FE62-76BE-6F53-DDB1BB5C7558}"/>
              </a:ext>
            </a:extLst>
          </p:cNvPr>
          <p:cNvSpPr/>
          <p:nvPr/>
        </p:nvSpPr>
        <p:spPr>
          <a:xfrm rot="5400000" flipH="1" flipV="1">
            <a:off x="12197589" y="42156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3" name="Freeform 13">
            <a:extLst>
              <a:ext uri="{FF2B5EF4-FFF2-40B4-BE49-F238E27FC236}">
                <a16:creationId xmlns:a16="http://schemas.microsoft.com/office/drawing/2014/main" id="{CC2FF4E6-0F6C-51D3-F783-206E49BF5D26}"/>
              </a:ext>
            </a:extLst>
          </p:cNvPr>
          <p:cNvSpPr/>
          <p:nvPr/>
        </p:nvSpPr>
        <p:spPr>
          <a:xfrm rot="5400000" flipH="1" flipV="1">
            <a:off x="12197589" y="4368039"/>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4" name="Freeform 14">
            <a:extLst>
              <a:ext uri="{FF2B5EF4-FFF2-40B4-BE49-F238E27FC236}">
                <a16:creationId xmlns:a16="http://schemas.microsoft.com/office/drawing/2014/main" id="{1F455F56-C051-1D06-7DCE-E9F6CCB7DFC9}"/>
              </a:ext>
            </a:extLst>
          </p:cNvPr>
          <p:cNvSpPr/>
          <p:nvPr/>
        </p:nvSpPr>
        <p:spPr>
          <a:xfrm rot="5400000" flipH="1" flipV="1">
            <a:off x="12197589" y="4206114"/>
            <a:ext cx="10287000" cy="1874773"/>
          </a:xfrm>
          <a:custGeom>
            <a:avLst/>
            <a:gdLst/>
            <a:ahLst/>
            <a:cxnLst/>
            <a:rect l="l" t="t" r="r" b="b"/>
            <a:pathLst>
              <a:path w="10287000" h="1874773">
                <a:moveTo>
                  <a:pt x="10287000" y="1874772"/>
                </a:moveTo>
                <a:lnTo>
                  <a:pt x="0" y="1874772"/>
                </a:lnTo>
                <a:lnTo>
                  <a:pt x="0" y="0"/>
                </a:lnTo>
                <a:lnTo>
                  <a:pt x="10287000" y="0"/>
                </a:lnTo>
                <a:lnTo>
                  <a:pt x="10287000" y="1874772"/>
                </a:lnTo>
                <a:close/>
              </a:path>
            </a:pathLst>
          </a:custGeom>
          <a:blipFill>
            <a:blip r:embed="rId9">
              <a:alphaModFix amt="15000"/>
            </a:blip>
            <a:stretch>
              <a:fillRect t="-27733" b="-27733"/>
            </a:stretch>
          </a:blipFill>
        </p:spPr>
        <p:txBody>
          <a:bodyPr/>
          <a:lstStyle/>
          <a:p>
            <a:endParaRPr lang="en-GB"/>
          </a:p>
        </p:txBody>
      </p:sp>
      <p:sp>
        <p:nvSpPr>
          <p:cNvPr id="15" name="Freeform 15">
            <a:extLst>
              <a:ext uri="{FF2B5EF4-FFF2-40B4-BE49-F238E27FC236}">
                <a16:creationId xmlns:a16="http://schemas.microsoft.com/office/drawing/2014/main" id="{49003A83-4044-65F2-63A8-C90FAE9AA442}"/>
              </a:ext>
            </a:extLst>
          </p:cNvPr>
          <p:cNvSpPr/>
          <p:nvPr/>
        </p:nvSpPr>
        <p:spPr>
          <a:xfrm flipH="1" flipV="1">
            <a:off x="0" y="0"/>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6" name="Freeform 16">
            <a:extLst>
              <a:ext uri="{FF2B5EF4-FFF2-40B4-BE49-F238E27FC236}">
                <a16:creationId xmlns:a16="http://schemas.microsoft.com/office/drawing/2014/main" id="{2AA5E86E-EC2D-C0C5-CCCA-B73FA78F45C5}"/>
              </a:ext>
            </a:extLst>
          </p:cNvPr>
          <p:cNvSpPr/>
          <p:nvPr/>
        </p:nvSpPr>
        <p:spPr>
          <a:xfrm flipH="1" flipV="1">
            <a:off x="0" y="9525"/>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17" name="Freeform 17">
            <a:extLst>
              <a:ext uri="{FF2B5EF4-FFF2-40B4-BE49-F238E27FC236}">
                <a16:creationId xmlns:a16="http://schemas.microsoft.com/office/drawing/2014/main" id="{6C4A5976-6C1E-EC01-9AAA-7838C59FE704}"/>
              </a:ext>
            </a:extLst>
          </p:cNvPr>
          <p:cNvSpPr/>
          <p:nvPr/>
        </p:nvSpPr>
        <p:spPr>
          <a:xfrm flipH="1" flipV="1">
            <a:off x="10287000" y="0"/>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8" name="Freeform 18">
            <a:extLst>
              <a:ext uri="{FF2B5EF4-FFF2-40B4-BE49-F238E27FC236}">
                <a16:creationId xmlns:a16="http://schemas.microsoft.com/office/drawing/2014/main" id="{671A0F12-D708-34B1-A876-2667D16309C3}"/>
              </a:ext>
            </a:extLst>
          </p:cNvPr>
          <p:cNvSpPr/>
          <p:nvPr/>
        </p:nvSpPr>
        <p:spPr>
          <a:xfrm flipH="1" flipV="1">
            <a:off x="10287000" y="9525"/>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19" name="Freeform 19">
            <a:extLst>
              <a:ext uri="{FF2B5EF4-FFF2-40B4-BE49-F238E27FC236}">
                <a16:creationId xmlns:a16="http://schemas.microsoft.com/office/drawing/2014/main" id="{41C719CE-42E3-E046-CA53-30565F6ED343}"/>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0" name="Freeform 20">
            <a:extLst>
              <a:ext uri="{FF2B5EF4-FFF2-40B4-BE49-F238E27FC236}">
                <a16:creationId xmlns:a16="http://schemas.microsoft.com/office/drawing/2014/main" id="{962407C9-3B9D-6AFA-4E46-9D65243AEE2C}"/>
              </a:ext>
            </a:extLst>
          </p:cNvPr>
          <p:cNvSpPr/>
          <p:nvPr/>
        </p:nvSpPr>
        <p:spPr>
          <a:xfrm rot="-10800000" flipH="1" flipV="1">
            <a:off x="0" y="8421752"/>
            <a:ext cx="10287000" cy="1874773"/>
          </a:xfrm>
          <a:custGeom>
            <a:avLst/>
            <a:gdLst/>
            <a:ahLst/>
            <a:cxnLst/>
            <a:rect l="l" t="t" r="r" b="b"/>
            <a:pathLst>
              <a:path w="10287000" h="1874773">
                <a:moveTo>
                  <a:pt x="10287000" y="1874773"/>
                </a:moveTo>
                <a:lnTo>
                  <a:pt x="0" y="1874773"/>
                </a:lnTo>
                <a:lnTo>
                  <a:pt x="0" y="0"/>
                </a:lnTo>
                <a:lnTo>
                  <a:pt x="10287000" y="0"/>
                </a:lnTo>
                <a:lnTo>
                  <a:pt x="10287000" y="1874773"/>
                </a:lnTo>
                <a:close/>
              </a:path>
            </a:pathLst>
          </a:custGeom>
          <a:blipFill>
            <a:blip r:embed="rId9">
              <a:alphaModFix amt="15000"/>
            </a:blip>
            <a:stretch>
              <a:fillRect t="-27733" b="-27733"/>
            </a:stretch>
          </a:blipFill>
        </p:spPr>
        <p:txBody>
          <a:bodyPr/>
          <a:lstStyle/>
          <a:p>
            <a:endParaRPr lang="en-GB"/>
          </a:p>
        </p:txBody>
      </p:sp>
      <p:sp>
        <p:nvSpPr>
          <p:cNvPr id="21" name="Freeform 21">
            <a:extLst>
              <a:ext uri="{FF2B5EF4-FFF2-40B4-BE49-F238E27FC236}">
                <a16:creationId xmlns:a16="http://schemas.microsoft.com/office/drawing/2014/main" id="{24D4CEE7-BC6C-FE45-3C03-F8637D2BE4EE}"/>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2" name="Freeform 22">
            <a:extLst>
              <a:ext uri="{FF2B5EF4-FFF2-40B4-BE49-F238E27FC236}">
                <a16:creationId xmlns:a16="http://schemas.microsoft.com/office/drawing/2014/main" id="{8B495DB9-F64F-DCFC-A011-A52A831D3DCA}"/>
              </a:ext>
            </a:extLst>
          </p:cNvPr>
          <p:cNvSpPr/>
          <p:nvPr/>
        </p:nvSpPr>
        <p:spPr>
          <a:xfrm rot="-10800000" flipH="1" flipV="1">
            <a:off x="10287000" y="8421752"/>
            <a:ext cx="8001000" cy="1874773"/>
          </a:xfrm>
          <a:custGeom>
            <a:avLst/>
            <a:gdLst/>
            <a:ahLst/>
            <a:cxnLst/>
            <a:rect l="l" t="t" r="r" b="b"/>
            <a:pathLst>
              <a:path w="8001000" h="1874773">
                <a:moveTo>
                  <a:pt x="8001000" y="1874773"/>
                </a:moveTo>
                <a:lnTo>
                  <a:pt x="0" y="1874773"/>
                </a:lnTo>
                <a:lnTo>
                  <a:pt x="0" y="0"/>
                </a:lnTo>
                <a:lnTo>
                  <a:pt x="8001000" y="0"/>
                </a:lnTo>
                <a:lnTo>
                  <a:pt x="8001000" y="1874773"/>
                </a:lnTo>
                <a:close/>
              </a:path>
            </a:pathLst>
          </a:custGeom>
          <a:blipFill>
            <a:blip r:embed="rId9">
              <a:alphaModFix amt="15000"/>
            </a:blip>
            <a:stretch>
              <a:fillRect t="-27733" r="-28571" b="-27733"/>
            </a:stretch>
          </a:blipFill>
        </p:spPr>
        <p:txBody>
          <a:bodyPr/>
          <a:lstStyle/>
          <a:p>
            <a:endParaRPr lang="en-GB"/>
          </a:p>
        </p:txBody>
      </p:sp>
      <p:sp>
        <p:nvSpPr>
          <p:cNvPr id="23" name="Freeform 23">
            <a:extLst>
              <a:ext uri="{FF2B5EF4-FFF2-40B4-BE49-F238E27FC236}">
                <a16:creationId xmlns:a16="http://schemas.microsoft.com/office/drawing/2014/main" id="{51DB1EBE-FCE8-6DA0-521E-E686D3EF595B}"/>
              </a:ext>
            </a:extLst>
          </p:cNvPr>
          <p:cNvSpPr/>
          <p:nvPr/>
        </p:nvSpPr>
        <p:spPr>
          <a:xfrm rot="5400000">
            <a:off x="0" y="7661228"/>
            <a:ext cx="2635297" cy="2635297"/>
          </a:xfrm>
          <a:custGeom>
            <a:avLst/>
            <a:gdLst/>
            <a:ahLst/>
            <a:cxnLst/>
            <a:rect l="l" t="t" r="r" b="b"/>
            <a:pathLst>
              <a:path w="2635297" h="2635297">
                <a:moveTo>
                  <a:pt x="0" y="0"/>
                </a:moveTo>
                <a:lnTo>
                  <a:pt x="2635297" y="0"/>
                </a:lnTo>
                <a:lnTo>
                  <a:pt x="2635297" y="2635297"/>
                </a:lnTo>
                <a:lnTo>
                  <a:pt x="0" y="2635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4" name="Freeform 24">
            <a:extLst>
              <a:ext uri="{FF2B5EF4-FFF2-40B4-BE49-F238E27FC236}">
                <a16:creationId xmlns:a16="http://schemas.microsoft.com/office/drawing/2014/main" id="{6B6A7564-0251-73CA-8B5B-78F69DB567C4}"/>
              </a:ext>
            </a:extLst>
          </p:cNvPr>
          <p:cNvSpPr/>
          <p:nvPr/>
        </p:nvSpPr>
        <p:spPr>
          <a:xfrm>
            <a:off x="14511712" y="9530589"/>
            <a:ext cx="3766763" cy="612099"/>
          </a:xfrm>
          <a:custGeom>
            <a:avLst/>
            <a:gdLst/>
            <a:ahLst/>
            <a:cxnLst/>
            <a:rect l="l" t="t" r="r" b="b"/>
            <a:pathLst>
              <a:path w="3766763" h="612099">
                <a:moveTo>
                  <a:pt x="0" y="0"/>
                </a:moveTo>
                <a:lnTo>
                  <a:pt x="3766763" y="0"/>
                </a:lnTo>
                <a:lnTo>
                  <a:pt x="3766763" y="612099"/>
                </a:lnTo>
                <a:lnTo>
                  <a:pt x="0" y="612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5" name="TextBox 25">
            <a:extLst>
              <a:ext uri="{FF2B5EF4-FFF2-40B4-BE49-F238E27FC236}">
                <a16:creationId xmlns:a16="http://schemas.microsoft.com/office/drawing/2014/main" id="{ED3C9867-C702-EA2E-8354-679A648D5CE0}"/>
              </a:ext>
            </a:extLst>
          </p:cNvPr>
          <p:cNvSpPr txBox="1"/>
          <p:nvPr/>
        </p:nvSpPr>
        <p:spPr>
          <a:xfrm>
            <a:off x="1874772" y="2926026"/>
            <a:ext cx="13768405" cy="7204857"/>
          </a:xfrm>
          <a:prstGeom prst="rect">
            <a:avLst/>
          </a:prstGeom>
        </p:spPr>
        <p:txBody>
          <a:bodyPr wrap="square" lIns="0" tIns="0" rIns="0" bIns="0" rtlCol="0" anchor="t">
            <a:spAutoFit/>
          </a:bodyPr>
          <a:lstStyle/>
          <a:p>
            <a:pPr algn="l">
              <a:lnSpc>
                <a:spcPct val="150000"/>
              </a:lnSpc>
            </a:pPr>
            <a:r>
              <a:rPr lang="en-US" sz="3200" b="1" i="1" dirty="0">
                <a:solidFill>
                  <a:srgbClr val="1D9BF0"/>
                </a:solidFill>
                <a:latin typeface="Montserrat" panose="00000500000000000000" pitchFamily="2" charset="0"/>
                <a:ea typeface="Montserrat Bold Italics"/>
                <a:cs typeface="Montserrat Bold Italics"/>
                <a:sym typeface="Montserrat Bold Italics"/>
              </a:rPr>
              <a:t>Uses of Epidemiology</a:t>
            </a:r>
          </a:p>
          <a:p>
            <a:pPr>
              <a:lnSpc>
                <a:spcPct val="90000"/>
              </a:lnSpc>
              <a:defRPr/>
            </a:pPr>
            <a:endParaRPr lang="en-US" sz="3200" b="1" dirty="0">
              <a:latin typeface="Montserrat" panose="00000500000000000000" pitchFamily="2" charset="0"/>
            </a:endParaRPr>
          </a:p>
          <a:p>
            <a:pPr>
              <a:lnSpc>
                <a:spcPct val="90000"/>
              </a:lnSpc>
              <a:defRPr/>
            </a:pPr>
            <a:r>
              <a:rPr lang="en-US" sz="3200" dirty="0">
                <a:latin typeface="Montserrat" panose="00000500000000000000" pitchFamily="2" charset="0"/>
              </a:rPr>
              <a:t>There are five objectives of epidemiology</a:t>
            </a:r>
          </a:p>
          <a:p>
            <a:pPr marL="514350" indent="3175">
              <a:buFont typeface="+mj-lt"/>
              <a:buAutoNum type="arabicPeriod"/>
              <a:defRPr/>
            </a:pPr>
            <a:r>
              <a:rPr lang="en-US" sz="3200" dirty="0">
                <a:latin typeface="Montserrat" panose="00000500000000000000" pitchFamily="2" charset="0"/>
              </a:rPr>
              <a:t> </a:t>
            </a:r>
            <a:r>
              <a:rPr lang="en-US" sz="3200" b="1" dirty="0">
                <a:latin typeface="Montserrat" panose="00000500000000000000" pitchFamily="2" charset="0"/>
              </a:rPr>
              <a:t>Determination of the origin of a disease whose cause is known</a:t>
            </a:r>
          </a:p>
          <a:p>
            <a:pPr marL="514350" indent="3175">
              <a:buFontTx/>
              <a:buChar char="-"/>
              <a:defRPr/>
            </a:pPr>
            <a:r>
              <a:rPr lang="en-US" sz="3200" dirty="0">
                <a:latin typeface="Montserrat" panose="00000500000000000000" pitchFamily="2" charset="0"/>
              </a:rPr>
              <a:t>The critical questions to ask are ‘why has an outbreak occurred? Or why has the number of cases increased?</a:t>
            </a:r>
          </a:p>
          <a:p>
            <a:pPr marL="514350" indent="3175">
              <a:buFontTx/>
              <a:buAutoNum type="arabicPeriod" startAt="2"/>
              <a:defRPr/>
            </a:pPr>
            <a:r>
              <a:rPr lang="en-US" sz="3200" b="1" dirty="0">
                <a:latin typeface="Montserrat" panose="00000500000000000000" pitchFamily="2" charset="0"/>
              </a:rPr>
              <a:t> Investigation and control of a disease whose cause is either unknown or poorly understood</a:t>
            </a:r>
          </a:p>
          <a:p>
            <a:pPr marL="514350" indent="3175">
              <a:buFontTx/>
              <a:buChar char="-"/>
              <a:defRPr/>
            </a:pPr>
            <a:r>
              <a:rPr lang="en-US" sz="3200" dirty="0">
                <a:latin typeface="Montserrat" panose="00000500000000000000" pitchFamily="2" charset="0"/>
              </a:rPr>
              <a:t>Diseases can be controlled based on epidemiological observations before a cause is known</a:t>
            </a:r>
          </a:p>
          <a:p>
            <a:pPr marL="514350" indent="3175">
              <a:buFontTx/>
              <a:buChar char="-"/>
              <a:defRPr/>
            </a:pPr>
            <a:r>
              <a:rPr lang="en-US" sz="3200" dirty="0">
                <a:latin typeface="Montserrat" panose="00000500000000000000" pitchFamily="2" charset="0"/>
              </a:rPr>
              <a:t>E.g. Snow’s control of cholera before the </a:t>
            </a:r>
            <a:r>
              <a:rPr lang="en-US" sz="3200" i="1" dirty="0">
                <a:latin typeface="Montserrat" panose="00000500000000000000" pitchFamily="2" charset="0"/>
              </a:rPr>
              <a:t>Vibrio cholera </a:t>
            </a:r>
            <a:r>
              <a:rPr lang="en-US" sz="3200" dirty="0">
                <a:latin typeface="Montserrat" panose="00000500000000000000" pitchFamily="2" charset="0"/>
              </a:rPr>
              <a:t>was isolated </a:t>
            </a:r>
          </a:p>
          <a:p>
            <a:pPr algn="l">
              <a:lnSpc>
                <a:spcPct val="150000"/>
              </a:lnSpc>
            </a:pPr>
            <a:endParaRPr lang="en-US" sz="3200" dirty="0">
              <a:solidFill>
                <a:srgbClr val="000000"/>
              </a:solidFill>
              <a:latin typeface="Montserrat" panose="00000500000000000000" pitchFamily="2" charset="0"/>
              <a:ea typeface="Montserrat"/>
              <a:cs typeface="Montserrat"/>
              <a:sym typeface="Montserrat"/>
            </a:endParaRPr>
          </a:p>
        </p:txBody>
      </p:sp>
      <p:sp>
        <p:nvSpPr>
          <p:cNvPr id="26" name="TextBox 26">
            <a:extLst>
              <a:ext uri="{FF2B5EF4-FFF2-40B4-BE49-F238E27FC236}">
                <a16:creationId xmlns:a16="http://schemas.microsoft.com/office/drawing/2014/main" id="{A7B24187-FBB7-FE3D-DBDD-5AE05EAA4D6E}"/>
              </a:ext>
            </a:extLst>
          </p:cNvPr>
          <p:cNvSpPr txBox="1"/>
          <p:nvPr/>
        </p:nvSpPr>
        <p:spPr>
          <a:xfrm>
            <a:off x="16265918" y="9619723"/>
            <a:ext cx="258350" cy="428707"/>
          </a:xfrm>
          <a:prstGeom prst="rect">
            <a:avLst/>
          </a:prstGeom>
        </p:spPr>
        <p:txBody>
          <a:bodyPr lIns="0" tIns="0" rIns="0" bIns="0" rtlCol="0" anchor="t">
            <a:spAutoFit/>
          </a:bodyPr>
          <a:lstStyle/>
          <a:p>
            <a:pPr algn="l">
              <a:lnSpc>
                <a:spcPts val="3207"/>
              </a:lnSpc>
            </a:pPr>
            <a:r>
              <a:rPr lang="en-US" sz="3144" b="1" i="1" dirty="0">
                <a:solidFill>
                  <a:srgbClr val="F4743B"/>
                </a:solidFill>
                <a:latin typeface="Poppins Bold Italics"/>
                <a:ea typeface="Poppins Bold Italics"/>
                <a:cs typeface="Poppins Bold Italics"/>
                <a:sym typeface="Poppins Bold Italics"/>
              </a:rPr>
              <a:t>9</a:t>
            </a:r>
          </a:p>
        </p:txBody>
      </p:sp>
    </p:spTree>
    <p:extLst>
      <p:ext uri="{BB962C8B-B14F-4D97-AF65-F5344CB8AC3E}">
        <p14:creationId xmlns:p14="http://schemas.microsoft.com/office/powerpoint/2010/main" val="2680906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1691</TotalTime>
  <Words>1748</Words>
  <Application>Microsoft Macintosh PowerPoint</Application>
  <PresentationFormat>Custom</PresentationFormat>
  <Paragraphs>169</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Montserrat ExtraBold</vt:lpstr>
      <vt:lpstr>Poppins Bold Italics</vt:lpstr>
      <vt:lpstr>Montserrat Bold Italics</vt:lpstr>
      <vt:lpstr>Calibri</vt:lpstr>
      <vt:lpstr>Montserrat</vt:lpstr>
      <vt:lpstr>Wingdings</vt:lpstr>
      <vt:lpstr>Montserrat Bold</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Corporate Persentation</dc:title>
  <dc:creator>George Omondi</dc:creator>
  <cp:lastModifiedBy>Brian Njuguna</cp:lastModifiedBy>
  <cp:revision>14</cp:revision>
  <dcterms:created xsi:type="dcterms:W3CDTF">2006-08-16T00:00:00Z</dcterms:created>
  <dcterms:modified xsi:type="dcterms:W3CDTF">2025-08-18T04:51:09Z</dcterms:modified>
  <dc:identifier>DAGh-nOrZOE</dc:identifier>
</cp:coreProperties>
</file>